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73" r:id="rId7"/>
    <p:sldId id="262" r:id="rId8"/>
    <p:sldId id="263" r:id="rId9"/>
    <p:sldId id="264" r:id="rId10"/>
    <p:sldId id="270" r:id="rId11"/>
    <p:sldId id="271" r:id="rId12"/>
    <p:sldId id="272" r:id="rId13"/>
    <p:sldId id="265" r:id="rId14"/>
    <p:sldId id="266" r:id="rId15"/>
    <p:sldId id="267" r:id="rId16"/>
    <p:sldId id="268" r:id="rId17"/>
    <p:sldId id="269" r:id="rId18"/>
    <p:sldId id="274" r:id="rId19"/>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7" autoAdjust="0"/>
    <p:restoredTop sz="94660"/>
  </p:normalViewPr>
  <p:slideViewPr>
    <p:cSldViewPr snapToGrid="0">
      <p:cViewPr varScale="1">
        <p:scale>
          <a:sx n="48" d="100"/>
          <a:sy n="48" d="100"/>
        </p:scale>
        <p:origin x="16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81092713-83BE-46ED-8AFA-7458929D95DF}" type="datetimeFigureOut">
              <a:rPr lang="sk-SK" smtClean="0"/>
              <a:t>26. 12. 2018</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3137733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81092713-83BE-46ED-8AFA-7458929D95DF}" type="datetimeFigureOut">
              <a:rPr lang="sk-SK" smtClean="0"/>
              <a:t>26. 12. 2018</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393621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81092713-83BE-46ED-8AFA-7458929D95DF}" type="datetimeFigureOut">
              <a:rPr lang="sk-SK" smtClean="0"/>
              <a:t>26. 12. 2018</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194211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81092713-83BE-46ED-8AFA-7458929D95DF}" type="datetimeFigureOut">
              <a:rPr lang="sk-SK" smtClean="0"/>
              <a:t>26. 12. 2018</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101411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81092713-83BE-46ED-8AFA-7458929D95DF}" type="datetimeFigureOut">
              <a:rPr lang="sk-SK" smtClean="0"/>
              <a:t>26. 12. 2018</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26156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838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6172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81092713-83BE-46ED-8AFA-7458929D95DF}" type="datetimeFigureOut">
              <a:rPr lang="sk-SK" smtClean="0"/>
              <a:t>26. 12. 2018</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92276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81092713-83BE-46ED-8AFA-7458929D95DF}" type="datetimeFigureOut">
              <a:rPr lang="sk-SK" smtClean="0"/>
              <a:t>26. 12. 2018</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312853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81092713-83BE-46ED-8AFA-7458929D95DF}" type="datetimeFigureOut">
              <a:rPr lang="sk-SK" smtClean="0"/>
              <a:t>26. 12. 2018</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250925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81092713-83BE-46ED-8AFA-7458929D95DF}" type="datetimeFigureOut">
              <a:rPr lang="sk-SK" smtClean="0"/>
              <a:t>26. 12. 2018</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1127979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81092713-83BE-46ED-8AFA-7458929D95DF}" type="datetimeFigureOut">
              <a:rPr lang="sk-SK" smtClean="0"/>
              <a:t>26. 12. 2018</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216033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81092713-83BE-46ED-8AFA-7458929D95DF}" type="datetimeFigureOut">
              <a:rPr lang="sk-SK" smtClean="0"/>
              <a:t>26. 12. 2018</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19FDAC2C-9311-469C-BA3E-F28787A0D2E3}" type="slidenum">
              <a:rPr lang="sk-SK" smtClean="0"/>
              <a:t>‹#›</a:t>
            </a:fld>
            <a:endParaRPr lang="sk-SK"/>
          </a:p>
        </p:txBody>
      </p:sp>
    </p:spTree>
    <p:extLst>
      <p:ext uri="{BB962C8B-B14F-4D97-AF65-F5344CB8AC3E}">
        <p14:creationId xmlns:p14="http://schemas.microsoft.com/office/powerpoint/2010/main" val="21740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92713-83BE-46ED-8AFA-7458929D95DF}" type="datetimeFigureOut">
              <a:rPr lang="sk-SK" smtClean="0"/>
              <a:t>26. 12. 2018</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DAC2C-9311-469C-BA3E-F28787A0D2E3}" type="slidenum">
              <a:rPr lang="sk-SK" smtClean="0"/>
              <a:t>‹#›</a:t>
            </a:fld>
            <a:endParaRPr lang="sk-SK"/>
          </a:p>
        </p:txBody>
      </p:sp>
    </p:spTree>
    <p:extLst>
      <p:ext uri="{BB962C8B-B14F-4D97-AF65-F5344CB8AC3E}">
        <p14:creationId xmlns:p14="http://schemas.microsoft.com/office/powerpoint/2010/main" val="170012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71296" y="944752"/>
            <a:ext cx="9144000" cy="1683899"/>
          </a:xfrm>
        </p:spPr>
        <p:txBody>
          <a:bodyPr>
            <a:normAutofit/>
          </a:bodyPr>
          <a:lstStyle/>
          <a:p>
            <a:r>
              <a:rPr lang="sk-SK" sz="4800" dirty="0" smtClean="0"/>
              <a:t>Návrh na akreditáciu nového študijného programu</a:t>
            </a:r>
            <a:endParaRPr lang="sk-SK" sz="4800" dirty="0"/>
          </a:p>
        </p:txBody>
      </p:sp>
      <p:sp>
        <p:nvSpPr>
          <p:cNvPr id="3" name="Podnadpis 2"/>
          <p:cNvSpPr>
            <a:spLocks noGrp="1"/>
          </p:cNvSpPr>
          <p:nvPr>
            <p:ph type="subTitle" idx="1"/>
          </p:nvPr>
        </p:nvSpPr>
        <p:spPr>
          <a:xfrm>
            <a:off x="173420" y="4075003"/>
            <a:ext cx="11666483" cy="1017259"/>
          </a:xfrm>
        </p:spPr>
        <p:txBody>
          <a:bodyPr>
            <a:noAutofit/>
          </a:bodyPr>
          <a:lstStyle/>
          <a:p>
            <a:r>
              <a:rPr lang="sk-SK" sz="6000" dirty="0" smtClean="0"/>
              <a:t>VIZUÁLNE EFEKTY A HERNÝ DIZAJN</a:t>
            </a:r>
            <a:endParaRPr lang="sk-SK" sz="6000" dirty="0"/>
          </a:p>
        </p:txBody>
      </p:sp>
    </p:spTree>
    <p:extLst>
      <p:ext uri="{BB962C8B-B14F-4D97-AF65-F5344CB8AC3E}">
        <p14:creationId xmlns:p14="http://schemas.microsoft.com/office/powerpoint/2010/main" val="1313039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539" y="1159493"/>
            <a:ext cx="6248133" cy="3398653"/>
          </a:xfrm>
          <a:prstGeom prst="rect">
            <a:avLst/>
          </a:prstGeom>
        </p:spPr>
      </p:pic>
      <p:sp>
        <p:nvSpPr>
          <p:cNvPr id="5" name="BlokTextu 4"/>
          <p:cNvSpPr txBox="1"/>
          <p:nvPr/>
        </p:nvSpPr>
        <p:spPr>
          <a:xfrm>
            <a:off x="498764" y="4558146"/>
            <a:ext cx="11489203" cy="1569660"/>
          </a:xfrm>
          <a:prstGeom prst="rect">
            <a:avLst/>
          </a:prstGeom>
          <a:noFill/>
        </p:spPr>
        <p:txBody>
          <a:bodyPr wrap="square" rtlCol="0">
            <a:spAutoFit/>
          </a:bodyPr>
          <a:lstStyle/>
          <a:p>
            <a:r>
              <a:rPr lang="sk-SK" sz="2400" dirty="0"/>
              <a:t>Krátkometrážny film, v ktorom </a:t>
            </a:r>
            <a:r>
              <a:rPr lang="sk-SK" sz="2400" dirty="0" err="1"/>
              <a:t>Alejandro</a:t>
            </a:r>
            <a:r>
              <a:rPr lang="sk-SK" sz="2400" dirty="0"/>
              <a:t> </a:t>
            </a:r>
            <a:r>
              <a:rPr lang="sk-SK" sz="2400" dirty="0" err="1"/>
              <a:t>González</a:t>
            </a:r>
            <a:r>
              <a:rPr lang="sk-SK" sz="2400" dirty="0"/>
              <a:t> </a:t>
            </a:r>
            <a:r>
              <a:rPr lang="sk-SK" sz="2400" dirty="0" err="1" smtClean="0"/>
              <a:t>Iñárritu</a:t>
            </a:r>
            <a:r>
              <a:rPr lang="sk-SK" sz="2400" dirty="0"/>
              <a:t> </a:t>
            </a:r>
            <a:r>
              <a:rPr lang="sk-SK" sz="2400" dirty="0" smtClean="0"/>
              <a:t>sprostredkoval </a:t>
            </a:r>
            <a:r>
              <a:rPr lang="sk-SK" sz="2400" dirty="0"/>
              <a:t>v siedmich minútach drámu založenú na skutočných </a:t>
            </a:r>
            <a:r>
              <a:rPr lang="sk-SK" sz="2400" dirty="0" smtClean="0"/>
              <a:t>udalostiach. V nej sa </a:t>
            </a:r>
            <a:r>
              <a:rPr lang="sk-SK" sz="2400" dirty="0"/>
              <a:t>stierajú hranice medzi dielom a divákom, čo umožňuje realistický pohľad na útržky zo životov utečencov. Snímka bola premietaná na </a:t>
            </a:r>
            <a:r>
              <a:rPr lang="sk-SK" sz="2400" dirty="0" err="1"/>
              <a:t>fiilmovom</a:t>
            </a:r>
            <a:r>
              <a:rPr lang="sk-SK" sz="2400" dirty="0"/>
              <a:t> festivale v Cannes</a:t>
            </a:r>
            <a:r>
              <a:rPr lang="sk-SK" sz="2400" i="1" dirty="0"/>
              <a:t> </a:t>
            </a:r>
            <a:r>
              <a:rPr lang="sk-SK" sz="2400" dirty="0"/>
              <a:t>v sekcii Virtuálna realita.</a:t>
            </a:r>
          </a:p>
        </p:txBody>
      </p:sp>
      <p:sp>
        <p:nvSpPr>
          <p:cNvPr id="6" name="BlokTextu 5"/>
          <p:cNvSpPr txBox="1"/>
          <p:nvPr/>
        </p:nvSpPr>
        <p:spPr>
          <a:xfrm>
            <a:off x="498765" y="374074"/>
            <a:ext cx="11489202" cy="830997"/>
          </a:xfrm>
          <a:prstGeom prst="rect">
            <a:avLst/>
          </a:prstGeom>
          <a:noFill/>
        </p:spPr>
        <p:txBody>
          <a:bodyPr wrap="square" rtlCol="0">
            <a:spAutoFit/>
          </a:bodyPr>
          <a:lstStyle/>
          <a:p>
            <a:r>
              <a:rPr lang="sk-SK" sz="2400" dirty="0" smtClean="0"/>
              <a:t>To, že nové média a virtuálna realita nám skutočne klope na dvere, nás môže presvedčiť aj tento krátky film realizovaný vo virtuálnej realite.</a:t>
            </a:r>
            <a:endParaRPr lang="sk-SK" sz="2400" dirty="0"/>
          </a:p>
        </p:txBody>
      </p:sp>
      <p:sp>
        <p:nvSpPr>
          <p:cNvPr id="2" name="Obdĺžnik 1"/>
          <p:cNvSpPr/>
          <p:nvPr/>
        </p:nvSpPr>
        <p:spPr>
          <a:xfrm>
            <a:off x="5254906" y="3379808"/>
            <a:ext cx="3368233" cy="2430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86136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lejandro González Iñárritu Accepts a Special Oscar for Carne Y Are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5182" y="688564"/>
            <a:ext cx="10967884" cy="6169435"/>
          </a:xfrm>
          <a:prstGeom prst="rect">
            <a:avLst/>
          </a:prstGeom>
        </p:spPr>
      </p:pic>
      <p:sp>
        <p:nvSpPr>
          <p:cNvPr id="3" name="BlokTextu 2"/>
          <p:cNvSpPr txBox="1"/>
          <p:nvPr/>
        </p:nvSpPr>
        <p:spPr>
          <a:xfrm>
            <a:off x="96982" y="-133331"/>
            <a:ext cx="10529454" cy="954107"/>
          </a:xfrm>
          <a:prstGeom prst="rect">
            <a:avLst/>
          </a:prstGeom>
          <a:noFill/>
        </p:spPr>
        <p:txBody>
          <a:bodyPr wrap="square" rtlCol="0">
            <a:spAutoFit/>
          </a:bodyPr>
          <a:lstStyle/>
          <a:p>
            <a:r>
              <a:rPr lang="es-ES" sz="2800" dirty="0">
                <a:solidFill>
                  <a:schemeClr val="bg1"/>
                </a:solidFill>
              </a:rPr>
              <a:t>Alejandro González Iñárritu Accepts a Special Oscar for Carne Y Arena</a:t>
            </a:r>
          </a:p>
          <a:p>
            <a:endParaRPr lang="sk-SK" sz="2800" dirty="0">
              <a:solidFill>
                <a:schemeClr val="bg1"/>
              </a:solidFill>
            </a:endParaRPr>
          </a:p>
        </p:txBody>
      </p:sp>
    </p:spTree>
    <p:extLst>
      <p:ext uri="{BB962C8B-B14F-4D97-AF65-F5344CB8AC3E}">
        <p14:creationId xmlns:p14="http://schemas.microsoft.com/office/powerpoint/2010/main" val="2300424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NE y ARENA (Virtually present, Physically invisible) - Trailer">
            <a:hlinkClick r:id="" action="ppaction://media"/>
          </p:cNvPr>
          <p:cNvPicPr>
            <a:picLocks noChangeAspect="1"/>
          </p:cNvPicPr>
          <p:nvPr>
            <a:videoFile r:link="rId1"/>
            <p:extLst>
              <p:ext uri="{DAA4B4D4-6D71-4841-9C94-3DE7FCFB9230}">
                <p14:media xmlns:p14="http://schemas.microsoft.com/office/powerpoint/2010/main" r:embed="rId2">
                  <p14:trim end="25245.8888"/>
                </p14:media>
              </p:ext>
            </p:extLst>
          </p:nvPr>
        </p:nvPicPr>
        <p:blipFill>
          <a:blip r:embed="rId4"/>
          <a:stretch>
            <a:fillRect/>
          </a:stretch>
        </p:blipFill>
        <p:spPr>
          <a:xfrm>
            <a:off x="0" y="0"/>
            <a:ext cx="12192000" cy="6858000"/>
          </a:xfrm>
          <a:prstGeom prst="rect">
            <a:avLst/>
          </a:prstGeom>
        </p:spPr>
      </p:pic>
      <p:sp>
        <p:nvSpPr>
          <p:cNvPr id="3" name="BlokTextu 2"/>
          <p:cNvSpPr txBox="1"/>
          <p:nvPr/>
        </p:nvSpPr>
        <p:spPr>
          <a:xfrm>
            <a:off x="96982" y="214141"/>
            <a:ext cx="10529454" cy="523220"/>
          </a:xfrm>
          <a:prstGeom prst="rect">
            <a:avLst/>
          </a:prstGeom>
          <a:noFill/>
        </p:spPr>
        <p:txBody>
          <a:bodyPr wrap="square" rtlCol="0">
            <a:spAutoFit/>
          </a:bodyPr>
          <a:lstStyle/>
          <a:p>
            <a:r>
              <a:rPr lang="es-ES" sz="2800" dirty="0" smtClean="0">
                <a:solidFill>
                  <a:schemeClr val="bg1"/>
                </a:solidFill>
              </a:rPr>
              <a:t>CARNE Y ARENA</a:t>
            </a:r>
            <a:r>
              <a:rPr lang="sk-SK" sz="2800" dirty="0" smtClean="0">
                <a:solidFill>
                  <a:schemeClr val="bg1"/>
                </a:solidFill>
              </a:rPr>
              <a:t> (</a:t>
            </a:r>
            <a:r>
              <a:rPr lang="es-ES" sz="2800" dirty="0">
                <a:solidFill>
                  <a:schemeClr val="bg1"/>
                </a:solidFill>
              </a:rPr>
              <a:t>Alejandro González </a:t>
            </a:r>
            <a:r>
              <a:rPr lang="es-ES" sz="2800" dirty="0" smtClean="0">
                <a:solidFill>
                  <a:schemeClr val="bg1"/>
                </a:solidFill>
              </a:rPr>
              <a:t>Iñárritu</a:t>
            </a:r>
            <a:r>
              <a:rPr lang="sk-SK" sz="2800" dirty="0" smtClean="0">
                <a:solidFill>
                  <a:schemeClr val="bg1"/>
                </a:solidFill>
              </a:rPr>
              <a:t>, 2017)</a:t>
            </a:r>
            <a:endParaRPr lang="es-ES" sz="2800" dirty="0">
              <a:solidFill>
                <a:schemeClr val="bg1"/>
              </a:solidFill>
            </a:endParaRPr>
          </a:p>
        </p:txBody>
      </p:sp>
    </p:spTree>
    <p:extLst>
      <p:ext uri="{BB962C8B-B14F-4D97-AF65-F5344CB8AC3E}">
        <p14:creationId xmlns:p14="http://schemas.microsoft.com/office/powerpoint/2010/main" val="2321164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51793" y="349852"/>
            <a:ext cx="10941269" cy="5987886"/>
          </a:xfrm>
        </p:spPr>
        <p:txBody>
          <a:bodyPr anchor="t" anchorCtr="0">
            <a:normAutofit/>
          </a:bodyPr>
          <a:lstStyle/>
          <a:p>
            <a:pPr algn="l"/>
            <a:r>
              <a:rPr lang="sk-SK" sz="2400" dirty="0" smtClean="0"/>
              <a:t>PRIPRAVENOSŤ AKREDITAČNÉHO SPISU PRE ŠTÚDIUM HERNÉHO DIZAJNU.</a:t>
            </a:r>
            <a:br>
              <a:rPr lang="sk-SK" sz="2400" dirty="0" smtClean="0"/>
            </a:br>
            <a:r>
              <a:rPr lang="sk-SK" sz="2400" dirty="0"/>
              <a:t/>
            </a:r>
            <a:br>
              <a:rPr lang="sk-SK" sz="2400" dirty="0"/>
            </a:br>
            <a:r>
              <a:rPr lang="sk-SK" sz="2400" dirty="0" smtClean="0"/>
              <a:t>Pre potreby akreditácie je potrebný garant a dvaja docenti.</a:t>
            </a:r>
            <a:br>
              <a:rPr lang="sk-SK" sz="2400" dirty="0" smtClean="0"/>
            </a:br>
            <a:r>
              <a:rPr lang="sk-SK" sz="2400" b="1" dirty="0" smtClean="0"/>
              <a:t>Garant:    		prof. Ľudovít </a:t>
            </a:r>
            <a:r>
              <a:rPr lang="sk-SK" sz="2400" b="1" dirty="0" err="1"/>
              <a:t>L</a:t>
            </a:r>
            <a:r>
              <a:rPr lang="sk-SK" sz="2400" b="1" dirty="0" err="1" smtClean="0"/>
              <a:t>abík</a:t>
            </a:r>
            <a:r>
              <a:rPr lang="sk-SK" sz="2400" b="1" dirty="0" smtClean="0"/>
              <a:t/>
            </a:r>
            <a:br>
              <a:rPr lang="sk-SK" sz="2400" b="1" dirty="0" smtClean="0"/>
            </a:br>
            <a:r>
              <a:rPr lang="sk-SK" sz="2400" b="1" dirty="0" err="1" smtClean="0"/>
              <a:t>Spolugarant</a:t>
            </a:r>
            <a:r>
              <a:rPr lang="sk-SK" sz="2400" b="1" dirty="0" smtClean="0"/>
              <a:t> 1:  	doc. </a:t>
            </a:r>
            <a:r>
              <a:rPr lang="sk-SK" sz="2400" b="1" dirty="0" err="1" smtClean="0"/>
              <a:t>Žolko</a:t>
            </a:r>
            <a:r>
              <a:rPr lang="sk-SK" sz="2400" b="1" dirty="0" smtClean="0"/>
              <a:t> alebo doc. Komorný</a:t>
            </a:r>
            <a:r>
              <a:rPr lang="sk-SK" sz="2400" dirty="0" smtClean="0"/>
              <a:t/>
            </a:r>
            <a:br>
              <a:rPr lang="sk-SK" sz="2400" dirty="0" smtClean="0"/>
            </a:br>
            <a:r>
              <a:rPr lang="sk-SK" sz="2400" dirty="0" smtClean="0"/>
              <a:t>Výber nastane po vyriešení stratégie Ateliéru kameramanskej tvorby, ktorý v tejto chvíli ma 4 možných </a:t>
            </a:r>
            <a:r>
              <a:rPr lang="sk-SK" sz="2400" dirty="0" err="1" smtClean="0"/>
              <a:t>spolugarantov</a:t>
            </a:r>
            <a:r>
              <a:rPr lang="sk-SK" sz="2400" dirty="0" smtClean="0"/>
              <a:t>.</a:t>
            </a:r>
            <a:br>
              <a:rPr lang="sk-SK" sz="2400" dirty="0" smtClean="0"/>
            </a:br>
            <a:r>
              <a:rPr lang="sk-SK" sz="2400" b="1" dirty="0" err="1" smtClean="0"/>
              <a:t>Spolugarant</a:t>
            </a:r>
            <a:r>
              <a:rPr lang="sk-SK" sz="2400" b="1" dirty="0" smtClean="0"/>
              <a:t> 2:   	prof. Zuzana </a:t>
            </a:r>
            <a:r>
              <a:rPr lang="sk-SK" sz="2400" b="1" dirty="0" err="1" smtClean="0"/>
              <a:t>Tatárová</a:t>
            </a:r>
            <a:r>
              <a:rPr lang="sk-SK" sz="2400" b="1" dirty="0" smtClean="0"/>
              <a:t/>
            </a:r>
            <a:br>
              <a:rPr lang="sk-SK" sz="2400" b="1" dirty="0" smtClean="0"/>
            </a:br>
            <a:r>
              <a:rPr lang="sk-SK" sz="2400" dirty="0" smtClean="0"/>
              <a:t>Toto 2. </a:t>
            </a:r>
            <a:r>
              <a:rPr lang="sk-SK" sz="2400" dirty="0" err="1" smtClean="0"/>
              <a:t>garantovacie</a:t>
            </a:r>
            <a:r>
              <a:rPr lang="sk-SK" sz="2400" dirty="0" smtClean="0"/>
              <a:t> </a:t>
            </a:r>
            <a:r>
              <a:rPr lang="sk-SK" sz="2400" dirty="0" smtClean="0"/>
              <a:t>miesto je na obdobie roka do času, kedy je predpoklad, že Ing. Ladislav </a:t>
            </a:r>
            <a:r>
              <a:rPr lang="sk-SK" sz="2400" dirty="0" err="1" smtClean="0"/>
              <a:t>Dedík</a:t>
            </a:r>
            <a:r>
              <a:rPr lang="sk-SK" sz="2400" dirty="0" smtClean="0"/>
              <a:t>, ArtD. naplní predpoklady získania akademickej hodnosti doc. </a:t>
            </a:r>
            <a:br>
              <a:rPr lang="sk-SK" sz="2400" dirty="0" smtClean="0"/>
            </a:br>
            <a:r>
              <a:rPr lang="sk-SK" sz="2400" dirty="0" smtClean="0"/>
              <a:t>v jeseni 2019.</a:t>
            </a:r>
            <a:br>
              <a:rPr lang="sk-SK" sz="2400" dirty="0" smtClean="0"/>
            </a:br>
            <a:r>
              <a:rPr lang="sk-SK" sz="2400" dirty="0"/>
              <a:t/>
            </a:r>
            <a:br>
              <a:rPr lang="sk-SK" sz="2400" dirty="0"/>
            </a:br>
            <a:endParaRPr lang="sk-SK" sz="2400" dirty="0"/>
          </a:p>
        </p:txBody>
      </p:sp>
    </p:spTree>
    <p:extLst>
      <p:ext uri="{BB962C8B-B14F-4D97-AF65-F5344CB8AC3E}">
        <p14:creationId xmlns:p14="http://schemas.microsoft.com/office/powerpoint/2010/main" val="2402707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18835" cy="6858000"/>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835" y="0"/>
            <a:ext cx="6173165" cy="6771190"/>
          </a:xfrm>
          <a:prstGeom prst="rect">
            <a:avLst/>
          </a:prstGeom>
        </p:spPr>
      </p:pic>
      <p:sp>
        <p:nvSpPr>
          <p:cNvPr id="6" name="Zaoblený obdĺžnik 5"/>
          <p:cNvSpPr/>
          <p:nvPr/>
        </p:nvSpPr>
        <p:spPr>
          <a:xfrm>
            <a:off x="1123902" y="405114"/>
            <a:ext cx="4803492" cy="1365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ĺžnik 6"/>
          <p:cNvSpPr/>
          <p:nvPr/>
        </p:nvSpPr>
        <p:spPr>
          <a:xfrm>
            <a:off x="7234177" y="405113"/>
            <a:ext cx="4803492" cy="15625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16222" y="0"/>
            <a:ext cx="999120" cy="707886"/>
          </a:xfrm>
          <a:prstGeom prst="rect">
            <a:avLst/>
          </a:prstGeom>
          <a:noFill/>
        </p:spPr>
        <p:txBody>
          <a:bodyPr wrap="none" rtlCol="0">
            <a:spAutoFit/>
          </a:bodyPr>
          <a:lstStyle/>
          <a:p>
            <a:r>
              <a:rPr lang="sk-SK" sz="4000" b="1" dirty="0" smtClean="0">
                <a:solidFill>
                  <a:srgbClr val="FF0000"/>
                </a:solidFill>
              </a:rPr>
              <a:t>VFX</a:t>
            </a:r>
            <a:endParaRPr lang="sk-SK" sz="4000" b="1" dirty="0">
              <a:solidFill>
                <a:srgbClr val="FF0000"/>
              </a:solidFill>
            </a:endParaRPr>
          </a:p>
        </p:txBody>
      </p:sp>
      <p:sp>
        <p:nvSpPr>
          <p:cNvPr id="9" name="BlokTextu 8"/>
          <p:cNvSpPr txBox="1"/>
          <p:nvPr/>
        </p:nvSpPr>
        <p:spPr>
          <a:xfrm>
            <a:off x="6318010" y="52086"/>
            <a:ext cx="832279" cy="707886"/>
          </a:xfrm>
          <a:prstGeom prst="rect">
            <a:avLst/>
          </a:prstGeom>
          <a:noFill/>
        </p:spPr>
        <p:txBody>
          <a:bodyPr wrap="none" rtlCol="0">
            <a:spAutoFit/>
          </a:bodyPr>
          <a:lstStyle/>
          <a:p>
            <a:r>
              <a:rPr lang="sk-SK" sz="4000" b="1" dirty="0" smtClean="0">
                <a:solidFill>
                  <a:srgbClr val="FF0000"/>
                </a:solidFill>
              </a:rPr>
              <a:t>HD</a:t>
            </a:r>
            <a:endParaRPr lang="sk-SK" sz="4000" b="1" dirty="0">
              <a:solidFill>
                <a:srgbClr val="FF0000"/>
              </a:solidFill>
            </a:endParaRPr>
          </a:p>
        </p:txBody>
      </p:sp>
      <p:cxnSp>
        <p:nvCxnSpPr>
          <p:cNvPr id="10" name="Rovná spojnica 9"/>
          <p:cNvCxnSpPr/>
          <p:nvPr/>
        </p:nvCxnSpPr>
        <p:spPr>
          <a:xfrm>
            <a:off x="6028450" y="0"/>
            <a:ext cx="0" cy="685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BlokTextu 10"/>
          <p:cNvSpPr txBox="1"/>
          <p:nvPr/>
        </p:nvSpPr>
        <p:spPr>
          <a:xfrm>
            <a:off x="216222" y="6063304"/>
            <a:ext cx="2012218" cy="707886"/>
          </a:xfrm>
          <a:prstGeom prst="rect">
            <a:avLst/>
          </a:prstGeom>
          <a:noFill/>
        </p:spPr>
        <p:txBody>
          <a:bodyPr wrap="none" rtlCol="0">
            <a:spAutoFit/>
          </a:bodyPr>
          <a:lstStyle/>
          <a:p>
            <a:r>
              <a:rPr lang="sk-SK" sz="4000" b="1" dirty="0" smtClean="0">
                <a:solidFill>
                  <a:srgbClr val="FF0000"/>
                </a:solidFill>
              </a:rPr>
              <a:t>1. ročník</a:t>
            </a:r>
            <a:endParaRPr lang="sk-SK" sz="4000" b="1" dirty="0">
              <a:solidFill>
                <a:srgbClr val="FF0000"/>
              </a:solidFill>
            </a:endParaRPr>
          </a:p>
        </p:txBody>
      </p:sp>
    </p:spTree>
    <p:extLst>
      <p:ext uri="{BB962C8B-B14F-4D97-AF65-F5344CB8AC3E}">
        <p14:creationId xmlns:p14="http://schemas.microsoft.com/office/powerpoint/2010/main" val="3798114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34" y="52084"/>
            <a:ext cx="6173166" cy="6805915"/>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018835" cy="6858001"/>
          </a:xfrm>
          <a:prstGeom prst="rect">
            <a:avLst/>
          </a:prstGeom>
        </p:spPr>
      </p:pic>
      <p:sp>
        <p:nvSpPr>
          <p:cNvPr id="6" name="Zaoblený obdĺžnik 5"/>
          <p:cNvSpPr/>
          <p:nvPr/>
        </p:nvSpPr>
        <p:spPr>
          <a:xfrm>
            <a:off x="1093422" y="405114"/>
            <a:ext cx="4803492" cy="1365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ĺžnik 6"/>
          <p:cNvSpPr/>
          <p:nvPr/>
        </p:nvSpPr>
        <p:spPr>
          <a:xfrm>
            <a:off x="7234177" y="231495"/>
            <a:ext cx="4803492" cy="17362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16222" y="0"/>
            <a:ext cx="999120" cy="707886"/>
          </a:xfrm>
          <a:prstGeom prst="rect">
            <a:avLst/>
          </a:prstGeom>
          <a:noFill/>
        </p:spPr>
        <p:txBody>
          <a:bodyPr wrap="none" rtlCol="0">
            <a:spAutoFit/>
          </a:bodyPr>
          <a:lstStyle/>
          <a:p>
            <a:r>
              <a:rPr lang="sk-SK" sz="4000" b="1" dirty="0" smtClean="0">
                <a:solidFill>
                  <a:srgbClr val="FF0000"/>
                </a:solidFill>
              </a:rPr>
              <a:t>VFX</a:t>
            </a:r>
            <a:endParaRPr lang="sk-SK" sz="4000" b="1" dirty="0">
              <a:solidFill>
                <a:srgbClr val="FF0000"/>
              </a:solidFill>
            </a:endParaRPr>
          </a:p>
        </p:txBody>
      </p:sp>
      <p:sp>
        <p:nvSpPr>
          <p:cNvPr id="9" name="BlokTextu 8"/>
          <p:cNvSpPr txBox="1"/>
          <p:nvPr/>
        </p:nvSpPr>
        <p:spPr>
          <a:xfrm>
            <a:off x="6318010" y="52086"/>
            <a:ext cx="832279" cy="707886"/>
          </a:xfrm>
          <a:prstGeom prst="rect">
            <a:avLst/>
          </a:prstGeom>
          <a:noFill/>
        </p:spPr>
        <p:txBody>
          <a:bodyPr wrap="none" rtlCol="0">
            <a:spAutoFit/>
          </a:bodyPr>
          <a:lstStyle/>
          <a:p>
            <a:r>
              <a:rPr lang="sk-SK" sz="4000" b="1" dirty="0" smtClean="0">
                <a:solidFill>
                  <a:srgbClr val="FF0000"/>
                </a:solidFill>
              </a:rPr>
              <a:t>HD</a:t>
            </a:r>
            <a:endParaRPr lang="sk-SK" sz="4000" b="1" dirty="0">
              <a:solidFill>
                <a:srgbClr val="FF0000"/>
              </a:solidFill>
            </a:endParaRPr>
          </a:p>
        </p:txBody>
      </p:sp>
      <p:cxnSp>
        <p:nvCxnSpPr>
          <p:cNvPr id="10" name="Rovná spojnica 9"/>
          <p:cNvCxnSpPr/>
          <p:nvPr/>
        </p:nvCxnSpPr>
        <p:spPr>
          <a:xfrm>
            <a:off x="5982730" y="0"/>
            <a:ext cx="0" cy="685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BlokTextu 10"/>
          <p:cNvSpPr txBox="1"/>
          <p:nvPr/>
        </p:nvSpPr>
        <p:spPr>
          <a:xfrm>
            <a:off x="216222" y="6063304"/>
            <a:ext cx="2012218" cy="707886"/>
          </a:xfrm>
          <a:prstGeom prst="rect">
            <a:avLst/>
          </a:prstGeom>
          <a:noFill/>
        </p:spPr>
        <p:txBody>
          <a:bodyPr wrap="none" rtlCol="0">
            <a:spAutoFit/>
          </a:bodyPr>
          <a:lstStyle/>
          <a:p>
            <a:r>
              <a:rPr lang="sk-SK" sz="4000" b="1" dirty="0">
                <a:solidFill>
                  <a:srgbClr val="FF0000"/>
                </a:solidFill>
              </a:rPr>
              <a:t>2</a:t>
            </a:r>
            <a:r>
              <a:rPr lang="sk-SK" sz="4000" b="1" dirty="0" smtClean="0">
                <a:solidFill>
                  <a:srgbClr val="FF0000"/>
                </a:solidFill>
              </a:rPr>
              <a:t>. ročník</a:t>
            </a:r>
            <a:endParaRPr lang="sk-SK" sz="4000" b="1" dirty="0">
              <a:solidFill>
                <a:srgbClr val="FF0000"/>
              </a:solidFill>
            </a:endParaRPr>
          </a:p>
        </p:txBody>
      </p:sp>
    </p:spTree>
    <p:extLst>
      <p:ext uri="{BB962C8B-B14F-4D97-AF65-F5344CB8AC3E}">
        <p14:creationId xmlns:p14="http://schemas.microsoft.com/office/powerpoint/2010/main" val="326247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9" y="52083"/>
            <a:ext cx="5923535" cy="6805915"/>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834" y="52083"/>
            <a:ext cx="6173166" cy="6805915"/>
          </a:xfrm>
          <a:prstGeom prst="rect">
            <a:avLst/>
          </a:prstGeom>
        </p:spPr>
      </p:pic>
      <p:sp>
        <p:nvSpPr>
          <p:cNvPr id="6" name="Zaoblený obdĺžnik 5"/>
          <p:cNvSpPr/>
          <p:nvPr/>
        </p:nvSpPr>
        <p:spPr>
          <a:xfrm>
            <a:off x="1123902" y="405114"/>
            <a:ext cx="4803492" cy="28705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ĺžnik 6"/>
          <p:cNvSpPr/>
          <p:nvPr/>
        </p:nvSpPr>
        <p:spPr>
          <a:xfrm>
            <a:off x="7234177" y="405113"/>
            <a:ext cx="4803492" cy="29631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16222" y="0"/>
            <a:ext cx="999120" cy="707886"/>
          </a:xfrm>
          <a:prstGeom prst="rect">
            <a:avLst/>
          </a:prstGeom>
          <a:noFill/>
        </p:spPr>
        <p:txBody>
          <a:bodyPr wrap="none" rtlCol="0">
            <a:spAutoFit/>
          </a:bodyPr>
          <a:lstStyle/>
          <a:p>
            <a:r>
              <a:rPr lang="sk-SK" sz="4000" b="1" dirty="0" smtClean="0">
                <a:solidFill>
                  <a:srgbClr val="FF0000"/>
                </a:solidFill>
              </a:rPr>
              <a:t>VFX</a:t>
            </a:r>
            <a:endParaRPr lang="sk-SK" sz="4000" b="1" dirty="0">
              <a:solidFill>
                <a:srgbClr val="FF0000"/>
              </a:solidFill>
            </a:endParaRPr>
          </a:p>
        </p:txBody>
      </p:sp>
      <p:sp>
        <p:nvSpPr>
          <p:cNvPr id="9" name="BlokTextu 8"/>
          <p:cNvSpPr txBox="1"/>
          <p:nvPr/>
        </p:nvSpPr>
        <p:spPr>
          <a:xfrm>
            <a:off x="6318010" y="52086"/>
            <a:ext cx="832279" cy="707886"/>
          </a:xfrm>
          <a:prstGeom prst="rect">
            <a:avLst/>
          </a:prstGeom>
          <a:noFill/>
        </p:spPr>
        <p:txBody>
          <a:bodyPr wrap="none" rtlCol="0">
            <a:spAutoFit/>
          </a:bodyPr>
          <a:lstStyle/>
          <a:p>
            <a:r>
              <a:rPr lang="sk-SK" sz="4000" b="1" dirty="0" smtClean="0">
                <a:solidFill>
                  <a:srgbClr val="FF0000"/>
                </a:solidFill>
              </a:rPr>
              <a:t>HD</a:t>
            </a:r>
            <a:endParaRPr lang="sk-SK" sz="4000" b="1" dirty="0">
              <a:solidFill>
                <a:srgbClr val="FF0000"/>
              </a:solidFill>
            </a:endParaRPr>
          </a:p>
        </p:txBody>
      </p:sp>
      <p:cxnSp>
        <p:nvCxnSpPr>
          <p:cNvPr id="10" name="Rovná spojnica 9"/>
          <p:cNvCxnSpPr/>
          <p:nvPr/>
        </p:nvCxnSpPr>
        <p:spPr>
          <a:xfrm>
            <a:off x="6043690" y="0"/>
            <a:ext cx="0" cy="685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BlokTextu 10"/>
          <p:cNvSpPr txBox="1"/>
          <p:nvPr/>
        </p:nvSpPr>
        <p:spPr>
          <a:xfrm>
            <a:off x="216222" y="6063304"/>
            <a:ext cx="2012218" cy="707886"/>
          </a:xfrm>
          <a:prstGeom prst="rect">
            <a:avLst/>
          </a:prstGeom>
          <a:noFill/>
        </p:spPr>
        <p:txBody>
          <a:bodyPr wrap="none" rtlCol="0">
            <a:spAutoFit/>
          </a:bodyPr>
          <a:lstStyle/>
          <a:p>
            <a:r>
              <a:rPr lang="sk-SK" sz="4000" b="1" dirty="0">
                <a:solidFill>
                  <a:srgbClr val="FF0000"/>
                </a:solidFill>
              </a:rPr>
              <a:t>3</a:t>
            </a:r>
            <a:r>
              <a:rPr lang="sk-SK" sz="4000" b="1" dirty="0" smtClean="0">
                <a:solidFill>
                  <a:srgbClr val="FF0000"/>
                </a:solidFill>
              </a:rPr>
              <a:t>. ročník</a:t>
            </a:r>
            <a:endParaRPr lang="sk-SK" sz="4000" b="1" dirty="0">
              <a:solidFill>
                <a:srgbClr val="FF0000"/>
              </a:solidFill>
            </a:endParaRPr>
          </a:p>
        </p:txBody>
      </p:sp>
    </p:spTree>
    <p:extLst>
      <p:ext uri="{BB962C8B-B14F-4D97-AF65-F5344CB8AC3E}">
        <p14:creationId xmlns:p14="http://schemas.microsoft.com/office/powerpoint/2010/main" val="48948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4871"/>
            <a:ext cx="6394434" cy="3329071"/>
          </a:xfrm>
          <a:prstGeom prst="rect">
            <a:avLst/>
          </a:prstGeom>
        </p:spPr>
      </p:pic>
      <p:pic>
        <p:nvPicPr>
          <p:cNvPr id="10" name="Obrázo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434" y="1064871"/>
            <a:ext cx="5797566" cy="3329071"/>
          </a:xfrm>
          <a:prstGeom prst="rect">
            <a:avLst/>
          </a:prstGeom>
        </p:spPr>
      </p:pic>
      <p:sp>
        <p:nvSpPr>
          <p:cNvPr id="11" name="BlokTextu 10"/>
          <p:cNvSpPr txBox="1"/>
          <p:nvPr/>
        </p:nvSpPr>
        <p:spPr>
          <a:xfrm>
            <a:off x="472440" y="533400"/>
            <a:ext cx="3719288" cy="369332"/>
          </a:xfrm>
          <a:prstGeom prst="rect">
            <a:avLst/>
          </a:prstGeom>
          <a:noFill/>
        </p:spPr>
        <p:txBody>
          <a:bodyPr wrap="none" rtlCol="0">
            <a:spAutoFit/>
          </a:bodyPr>
          <a:lstStyle/>
          <a:p>
            <a:r>
              <a:rPr lang="sk-SK" dirty="0" smtClean="0"/>
              <a:t>Porovnanie Štátnych skúšok VFX A HD</a:t>
            </a:r>
            <a:endParaRPr lang="sk-SK" dirty="0"/>
          </a:p>
        </p:txBody>
      </p:sp>
      <p:sp>
        <p:nvSpPr>
          <p:cNvPr id="12" name="BlokTextu 11"/>
          <p:cNvSpPr txBox="1"/>
          <p:nvPr/>
        </p:nvSpPr>
        <p:spPr>
          <a:xfrm>
            <a:off x="216222" y="4084320"/>
            <a:ext cx="999120" cy="707886"/>
          </a:xfrm>
          <a:prstGeom prst="rect">
            <a:avLst/>
          </a:prstGeom>
          <a:noFill/>
        </p:spPr>
        <p:txBody>
          <a:bodyPr wrap="none" rtlCol="0">
            <a:spAutoFit/>
          </a:bodyPr>
          <a:lstStyle/>
          <a:p>
            <a:r>
              <a:rPr lang="sk-SK" sz="4000" b="1" dirty="0" smtClean="0">
                <a:solidFill>
                  <a:srgbClr val="FF0000"/>
                </a:solidFill>
              </a:rPr>
              <a:t>VFX</a:t>
            </a:r>
            <a:endParaRPr lang="sk-SK" sz="4000" b="1" dirty="0">
              <a:solidFill>
                <a:srgbClr val="FF0000"/>
              </a:solidFill>
            </a:endParaRPr>
          </a:p>
        </p:txBody>
      </p:sp>
      <p:sp>
        <p:nvSpPr>
          <p:cNvPr id="13" name="BlokTextu 12"/>
          <p:cNvSpPr txBox="1"/>
          <p:nvPr/>
        </p:nvSpPr>
        <p:spPr>
          <a:xfrm>
            <a:off x="6318010" y="4136406"/>
            <a:ext cx="832279" cy="707886"/>
          </a:xfrm>
          <a:prstGeom prst="rect">
            <a:avLst/>
          </a:prstGeom>
          <a:noFill/>
        </p:spPr>
        <p:txBody>
          <a:bodyPr wrap="none" rtlCol="0">
            <a:spAutoFit/>
          </a:bodyPr>
          <a:lstStyle/>
          <a:p>
            <a:r>
              <a:rPr lang="sk-SK" sz="4000" b="1" dirty="0" smtClean="0">
                <a:solidFill>
                  <a:srgbClr val="FF0000"/>
                </a:solidFill>
              </a:rPr>
              <a:t>HD</a:t>
            </a:r>
            <a:endParaRPr lang="sk-SK" sz="4000" b="1" dirty="0">
              <a:solidFill>
                <a:srgbClr val="FF0000"/>
              </a:solidFill>
            </a:endParaRPr>
          </a:p>
        </p:txBody>
      </p:sp>
      <p:cxnSp>
        <p:nvCxnSpPr>
          <p:cNvPr id="15" name="Rovná spojnica 14"/>
          <p:cNvCxnSpPr/>
          <p:nvPr/>
        </p:nvCxnSpPr>
        <p:spPr>
          <a:xfrm>
            <a:off x="6363730" y="0"/>
            <a:ext cx="0" cy="685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13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4438786" y="4326057"/>
            <a:ext cx="2611484" cy="369332"/>
          </a:xfrm>
          <a:prstGeom prst="rect">
            <a:avLst/>
          </a:prstGeom>
        </p:spPr>
        <p:txBody>
          <a:bodyPr wrap="none">
            <a:spAutoFit/>
          </a:bodyPr>
          <a:lstStyle/>
          <a:p>
            <a:r>
              <a:rPr lang="sk-SK" dirty="0"/>
              <a:t>ĎAKUJEM ZA POZORNOSŤ</a:t>
            </a:r>
          </a:p>
        </p:txBody>
      </p:sp>
    </p:spTree>
    <p:extLst>
      <p:ext uri="{BB962C8B-B14F-4D97-AF65-F5344CB8AC3E}">
        <p14:creationId xmlns:p14="http://schemas.microsoft.com/office/powerpoint/2010/main" val="259156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51793" y="349852"/>
            <a:ext cx="11320167" cy="2149227"/>
          </a:xfrm>
        </p:spPr>
        <p:txBody>
          <a:bodyPr anchor="t" anchorCtr="0">
            <a:normAutofit/>
          </a:bodyPr>
          <a:lstStyle/>
          <a:p>
            <a:pPr algn="l"/>
            <a:r>
              <a:rPr lang="sk-SK" sz="2400" dirty="0" smtClean="0"/>
              <a:t>Existujúci Ateliér vizuálnych efektov FTF VŠMU, ktorý otvoril svoj 1. ročník v roku 2011 má dnes tri ročníky absolventov magisterského štúdia (9), troch súčasných doktorandských študentov a dvoch absolvovaných doktorandských študentov. V súčasnosti v Ateliéri študuje 32 študentov. </a:t>
            </a:r>
            <a:br>
              <a:rPr lang="sk-SK" sz="2400" dirty="0" smtClean="0"/>
            </a:br>
            <a:r>
              <a:rPr lang="sk-SK" sz="2400" dirty="0" smtClean="0"/>
              <a:t>Okrem pedagógov, ktorí zabezpečujú celoškolský servis, odbornú výučbu zabezpečuje 16 odborných pedagógov:</a:t>
            </a:r>
            <a:endParaRPr lang="sk-SK" sz="2400"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577" y="2499079"/>
            <a:ext cx="10590751" cy="4240548"/>
          </a:xfrm>
          <a:prstGeom prst="rect">
            <a:avLst/>
          </a:prstGeom>
        </p:spPr>
      </p:pic>
    </p:spTree>
    <p:extLst>
      <p:ext uri="{BB962C8B-B14F-4D97-AF65-F5344CB8AC3E}">
        <p14:creationId xmlns:p14="http://schemas.microsoft.com/office/powerpoint/2010/main" val="182291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37938" y="876325"/>
            <a:ext cx="11196862" cy="5164257"/>
          </a:xfrm>
        </p:spPr>
        <p:txBody>
          <a:bodyPr anchor="t" anchorCtr="0">
            <a:normAutofit fontScale="90000"/>
          </a:bodyPr>
          <a:lstStyle/>
          <a:p>
            <a:pPr algn="l"/>
            <a:r>
              <a:rPr lang="sk-SK" sz="2400" dirty="0" smtClean="0"/>
              <a:t>Z týchto 16 pedagógov je 8-9 takých pedagógov, ktorí okrem výučby vizuálnych efektov sú pripravení pre výučbu herného dizajnu.</a:t>
            </a:r>
            <a:br>
              <a:rPr lang="sk-SK" sz="2400" dirty="0" smtClean="0"/>
            </a:br>
            <a:r>
              <a:rPr lang="sk-SK" sz="2400" dirty="0"/>
              <a:t/>
            </a:r>
            <a:br>
              <a:rPr lang="sk-SK" sz="2400" dirty="0"/>
            </a:br>
            <a:r>
              <a:rPr lang="sk-SK" sz="2400" dirty="0" smtClean="0"/>
              <a:t>Spoločenská potreba vysokoškolsky vzdelaných odborníkov v mediálnom priestore je enormná a uplatnenie globálne širokospektrálne.</a:t>
            </a:r>
            <a:br>
              <a:rPr lang="sk-SK" sz="2400" dirty="0" smtClean="0"/>
            </a:br>
            <a:r>
              <a:rPr lang="sk-SK" sz="2400" dirty="0" smtClean="0"/>
              <a:t>Ak by v tejto chvíli Ateliér mal 100 absolventov, nepokrylo by to potreby domáceho trhu nehovoriac o tom, že pražské prostredie sa pokúša si pripútať našich študentov už po 1. roku štúdia.</a:t>
            </a:r>
            <a:br>
              <a:rPr lang="sk-SK" sz="2400" dirty="0" smtClean="0"/>
            </a:br>
            <a:r>
              <a:rPr lang="sk-SK" sz="2400" dirty="0" smtClean="0"/>
              <a:t/>
            </a:r>
            <a:br>
              <a:rPr lang="sk-SK" sz="2400" dirty="0" smtClean="0"/>
            </a:br>
            <a:r>
              <a:rPr lang="sk-SK" sz="2400" dirty="0" smtClean="0"/>
              <a:t>Momentálne jeden študent je oslovený prostredím </a:t>
            </a:r>
            <a:r>
              <a:rPr lang="sk-SK" sz="2400" dirty="0" err="1" smtClean="0"/>
              <a:t>blockbustrov</a:t>
            </a:r>
            <a:r>
              <a:rPr lang="sk-SK" sz="2400" dirty="0" smtClean="0"/>
              <a:t> v </a:t>
            </a:r>
            <a:r>
              <a:rPr lang="sk-SK" sz="2400" dirty="0" err="1" smtClean="0"/>
              <a:t>Montreali</a:t>
            </a:r>
            <a:r>
              <a:rPr lang="sk-SK" sz="2400" dirty="0" smtClean="0"/>
              <a:t>. Iný absolvent sa stal globálne uznávaným tvorcom </a:t>
            </a:r>
            <a:r>
              <a:rPr lang="sk-SK" sz="2400" dirty="0" err="1" smtClean="0"/>
              <a:t>videomappingu</a:t>
            </a:r>
            <a:r>
              <a:rPr lang="sk-SK" sz="2400" dirty="0" smtClean="0"/>
              <a:t> (Moskva, </a:t>
            </a:r>
            <a:r>
              <a:rPr lang="sk-SK" sz="2400" dirty="0" err="1" smtClean="0"/>
              <a:t>Kijev</a:t>
            </a:r>
            <a:r>
              <a:rPr lang="sk-SK" sz="2400" dirty="0" smtClean="0"/>
              <a:t>, Hirošima, Austrália), jeden nastúpil na nadväzujúce štúdium efektov v Berlíne, ďalší po absolutóriu si </a:t>
            </a:r>
            <a:r>
              <a:rPr lang="sk-SK" sz="2400" dirty="0" err="1" smtClean="0"/>
              <a:t>spoluzaložil</a:t>
            </a:r>
            <a:r>
              <a:rPr lang="sk-SK" sz="2400" dirty="0" smtClean="0"/>
              <a:t> firmu so 17 zamestnancami, vyhral súťaž Erste banky pre počítačovú hru pre mobily, predal svoju počítačovú hru do 110 krajín sveta, vytvára unikátny svetový projekt anatómie človeka vo virtuálnej realite</a:t>
            </a:r>
            <a:r>
              <a:rPr lang="sk-SK" sz="2400" dirty="0"/>
              <a:t>, jeden z absolventských filmov putuje </a:t>
            </a:r>
            <a:r>
              <a:rPr lang="sk-SK" sz="2400" dirty="0" smtClean="0"/>
              <a:t>v Amerike a v Rusku po festivaloch a medzi výnimočné udalosti treba spomenúť aj na Slovensku historicky prvý diplomový projekt vo Virtuálnej realite.</a:t>
            </a:r>
            <a:endParaRPr lang="sk-SK" sz="2400" dirty="0"/>
          </a:p>
        </p:txBody>
      </p:sp>
    </p:spTree>
    <p:extLst>
      <p:ext uri="{BB962C8B-B14F-4D97-AF65-F5344CB8AC3E}">
        <p14:creationId xmlns:p14="http://schemas.microsoft.com/office/powerpoint/2010/main" val="113723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90339" y="931743"/>
            <a:ext cx="11002897" cy="4956439"/>
          </a:xfrm>
        </p:spPr>
        <p:txBody>
          <a:bodyPr anchor="t" anchorCtr="0">
            <a:normAutofit/>
          </a:bodyPr>
          <a:lstStyle/>
          <a:p>
            <a:pPr algn="l"/>
            <a:r>
              <a:rPr lang="sk-SK" sz="2400" dirty="0" smtClean="0"/>
              <a:t>POROVNANIE S PRAHOU.</a:t>
            </a:r>
            <a:br>
              <a:rPr lang="sk-SK" sz="2400" dirty="0" smtClean="0"/>
            </a:br>
            <a:r>
              <a:rPr lang="sk-SK" sz="2400" dirty="0" smtClean="0"/>
              <a:t/>
            </a:r>
            <a:br>
              <a:rPr lang="sk-SK" sz="2400" dirty="0" smtClean="0"/>
            </a:br>
            <a:r>
              <a:rPr lang="sk-SK" sz="2400" dirty="0" smtClean="0"/>
              <a:t>V Prahe na FAMU cca v roku 1995 vznikla katedra </a:t>
            </a:r>
            <a:r>
              <a:rPr lang="sk-SK" sz="2400" dirty="0" err="1" smtClean="0"/>
              <a:t>videoartu</a:t>
            </a:r>
            <a:r>
              <a:rPr lang="sk-SK" sz="2400" dirty="0" smtClean="0"/>
              <a:t>, ktorá napriek úspešným študentským výsledkom bola neskôr zrušená. Aj tento krok spadá do oblasti nekoncepčného vzťahu k súčasným trendom a technológiám na FAMU.</a:t>
            </a:r>
            <a:br>
              <a:rPr lang="sk-SK" sz="2400" dirty="0" smtClean="0"/>
            </a:br>
            <a:r>
              <a:rPr lang="sk-SK" sz="2400" dirty="0" smtClean="0"/>
              <a:t>To je moja kritika. </a:t>
            </a:r>
            <a:br>
              <a:rPr lang="sk-SK" sz="2400" dirty="0" smtClean="0"/>
            </a:br>
            <a:r>
              <a:rPr lang="sk-SK" sz="2400" dirty="0"/>
              <a:t/>
            </a:r>
            <a:br>
              <a:rPr lang="sk-SK" sz="2400" dirty="0"/>
            </a:br>
            <a:r>
              <a:rPr lang="sk-SK" sz="2400" dirty="0" smtClean="0"/>
              <a:t>Vo svojom popise FAMU Praha má nasledujúcu vetu:</a:t>
            </a:r>
            <a:br>
              <a:rPr lang="sk-SK" sz="2400" dirty="0" smtClean="0"/>
            </a:br>
            <a:r>
              <a:rPr lang="sk-SK" sz="2400" dirty="0" smtClean="0"/>
              <a:t>...škola </a:t>
            </a:r>
            <a:r>
              <a:rPr lang="sk-SK" sz="2400" dirty="0" err="1" smtClean="0"/>
              <a:t>nabízí</a:t>
            </a:r>
            <a:r>
              <a:rPr lang="sk-SK" sz="2400" dirty="0" smtClean="0"/>
              <a:t> </a:t>
            </a:r>
            <a:r>
              <a:rPr lang="sk-SK" sz="2400" dirty="0" err="1" smtClean="0"/>
              <a:t>studium</a:t>
            </a:r>
            <a:r>
              <a:rPr lang="sk-SK" sz="2400" dirty="0" smtClean="0"/>
              <a:t> </a:t>
            </a:r>
            <a:r>
              <a:rPr lang="sk-SK" sz="2400" dirty="0" err="1" smtClean="0"/>
              <a:t>výjimečně</a:t>
            </a:r>
            <a:r>
              <a:rPr lang="sk-SK" sz="2400" dirty="0" smtClean="0"/>
              <a:t> nadaným </a:t>
            </a:r>
            <a:r>
              <a:rPr lang="sk-SK" sz="2400" dirty="0" err="1" smtClean="0"/>
              <a:t>studentům</a:t>
            </a:r>
            <a:r>
              <a:rPr lang="sk-SK" sz="2400" dirty="0" smtClean="0"/>
              <a:t> v rámci </a:t>
            </a:r>
            <a:r>
              <a:rPr lang="sk-SK" sz="2400" dirty="0" err="1" smtClean="0"/>
              <a:t>oborů</a:t>
            </a:r>
            <a:r>
              <a:rPr lang="sk-SK" sz="2400" dirty="0" smtClean="0"/>
              <a:t> Filmové, </a:t>
            </a:r>
            <a:r>
              <a:rPr lang="sk-SK" sz="2400" dirty="0" err="1" smtClean="0"/>
              <a:t>televizní</a:t>
            </a:r>
            <a:r>
              <a:rPr lang="sk-SK" sz="2400" dirty="0" smtClean="0"/>
              <a:t> a fotografické tvorby </a:t>
            </a:r>
            <a:r>
              <a:rPr lang="sk-SK" sz="2400" b="1" dirty="0" smtClean="0"/>
              <a:t>a nových médií,...</a:t>
            </a:r>
            <a:r>
              <a:rPr lang="sk-SK" sz="2400" dirty="0" smtClean="0"/>
              <a:t/>
            </a:r>
            <a:br>
              <a:rPr lang="sk-SK" sz="2400" dirty="0" smtClean="0"/>
            </a:br>
            <a:r>
              <a:rPr lang="sk-SK" sz="2400" dirty="0" smtClean="0"/>
              <a:t/>
            </a:r>
            <a:br>
              <a:rPr lang="sk-SK" sz="2400" dirty="0" smtClean="0"/>
            </a:br>
            <a:r>
              <a:rPr lang="sk-SK" sz="2400" dirty="0" smtClean="0"/>
              <a:t>Napriek tomu, že FAMU Katedra herného dizajnu získal akreditačný súhlas pre akreditáciu herného dizajnu, tak ich rozbehová stratégia, dovoľujem si povedať, je nešťastná. Kým na to prídu, stratia ďalšie 3-4 roky.</a:t>
            </a:r>
            <a:endParaRPr lang="sk-SK" sz="2400" dirty="0"/>
          </a:p>
        </p:txBody>
      </p:sp>
    </p:spTree>
    <p:extLst>
      <p:ext uri="{BB962C8B-B14F-4D97-AF65-F5344CB8AC3E}">
        <p14:creationId xmlns:p14="http://schemas.microsoft.com/office/powerpoint/2010/main" val="278324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09987" y="1044719"/>
            <a:ext cx="11249891" cy="4939391"/>
          </a:xfrm>
        </p:spPr>
        <p:txBody>
          <a:bodyPr anchor="t" anchorCtr="0">
            <a:normAutofit/>
          </a:bodyPr>
          <a:lstStyle/>
          <a:p>
            <a:pPr algn="l"/>
            <a:r>
              <a:rPr lang="sk-SK" sz="2700" dirty="0" smtClean="0"/>
              <a:t>POROVNANIE S NÁZORMI MEDZINÁRODNÉHO WORKSHOPU STRIHAČOV, </a:t>
            </a:r>
            <a:br>
              <a:rPr lang="sk-SK" sz="2700" dirty="0" smtClean="0"/>
            </a:br>
            <a:r>
              <a:rPr lang="sk-SK" sz="2700" dirty="0" smtClean="0"/>
              <a:t>v ktorom naša škola participuje.</a:t>
            </a:r>
            <a:br>
              <a:rPr lang="sk-SK" sz="2700" dirty="0" smtClean="0"/>
            </a:br>
            <a:r>
              <a:rPr lang="sk-SK" sz="2700" dirty="0" smtClean="0"/>
              <a:t/>
            </a:r>
            <a:br>
              <a:rPr lang="sk-SK" sz="2700" dirty="0" smtClean="0"/>
            </a:br>
            <a:r>
              <a:rPr lang="sk-SK" sz="2700" dirty="0" smtClean="0"/>
              <a:t>Prevláda názor, že trendu sa nedá vyhnúť a je len otázka, ktoré prostredie sa ponúkanej šance ujme skôr. (Autor: Mgr. art. Peter Pokorný)</a:t>
            </a:r>
            <a:br>
              <a:rPr lang="sk-SK" sz="2700" dirty="0" smtClean="0"/>
            </a:br>
            <a:r>
              <a:rPr lang="sk-SK" sz="2700" dirty="0" smtClean="0"/>
              <a:t>Ja som presvedčený, že v slovenskom prostredí by to najprv mala byť FTF VŠMU</a:t>
            </a:r>
            <a:r>
              <a:rPr lang="sk-SK" sz="2700" dirty="0"/>
              <a:t> </a:t>
            </a:r>
            <a:r>
              <a:rPr lang="sk-SK" sz="2700" dirty="0" smtClean="0"/>
              <a:t>a v závese aj ďalšie umelecké školy.</a:t>
            </a:r>
            <a:br>
              <a:rPr lang="sk-SK" sz="2700" dirty="0" smtClean="0"/>
            </a:br>
            <a:r>
              <a:rPr lang="sk-SK" sz="2700" dirty="0"/>
              <a:t/>
            </a:r>
            <a:br>
              <a:rPr lang="sk-SK" sz="2700" dirty="0"/>
            </a:br>
            <a:r>
              <a:rPr lang="sk-SK" sz="2700" dirty="0" smtClean="0"/>
              <a:t>ŠKOLY CILECT-u. </a:t>
            </a:r>
            <a:br>
              <a:rPr lang="sk-SK" sz="2700" dirty="0" smtClean="0"/>
            </a:br>
            <a:endParaRPr lang="sk-SK" sz="2400" dirty="0"/>
          </a:p>
        </p:txBody>
      </p:sp>
    </p:spTree>
    <p:extLst>
      <p:ext uri="{BB962C8B-B14F-4D97-AF65-F5344CB8AC3E}">
        <p14:creationId xmlns:p14="http://schemas.microsoft.com/office/powerpoint/2010/main" val="180613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creen School - London College of Communication">
            <a:hlinkClick r:id="" action="ppaction://media"/>
          </p:cNvPr>
          <p:cNvPicPr>
            <a:picLocks noChangeAspect="1"/>
          </p:cNvPicPr>
          <p:nvPr>
            <a:videoFile r:link="rId1"/>
            <p:extLst>
              <p:ext uri="{DAA4B4D4-6D71-4841-9C94-3DE7FCFB9230}">
                <p14:media xmlns:p14="http://schemas.microsoft.com/office/powerpoint/2010/main" r:embed="rId2">
                  <p14:trim end="147917"/>
                </p14:media>
              </p:ext>
            </p:extLst>
          </p:nvPr>
        </p:nvPicPr>
        <p:blipFill>
          <a:blip r:embed="rId4"/>
          <a:stretch>
            <a:fillRect/>
          </a:stretch>
        </p:blipFill>
        <p:spPr>
          <a:xfrm>
            <a:off x="462828" y="492369"/>
            <a:ext cx="11316677" cy="6365631"/>
          </a:xfrm>
          <a:prstGeom prst="rect">
            <a:avLst/>
          </a:prstGeom>
        </p:spPr>
      </p:pic>
      <p:sp>
        <p:nvSpPr>
          <p:cNvPr id="5" name="BlokTextu 4"/>
          <p:cNvSpPr txBox="1"/>
          <p:nvPr/>
        </p:nvSpPr>
        <p:spPr>
          <a:xfrm>
            <a:off x="96982" y="-62993"/>
            <a:ext cx="12095018" cy="492443"/>
          </a:xfrm>
          <a:prstGeom prst="rect">
            <a:avLst/>
          </a:prstGeom>
          <a:noFill/>
        </p:spPr>
        <p:txBody>
          <a:bodyPr wrap="square" rtlCol="0">
            <a:spAutoFit/>
          </a:bodyPr>
          <a:lstStyle/>
          <a:p>
            <a:r>
              <a:rPr lang="sk-SK" sz="2600" dirty="0" smtClean="0">
                <a:solidFill>
                  <a:schemeClr val="bg1"/>
                </a:solidFill>
              </a:rPr>
              <a:t>LONDON COLLEGE OF COMMUNICATIN - informačné video pre vstup do CILECT-u, 2018</a:t>
            </a:r>
            <a:endParaRPr lang="sk-SK" sz="2600" dirty="0">
              <a:solidFill>
                <a:schemeClr val="bg1"/>
              </a:solidFill>
            </a:endParaRPr>
          </a:p>
        </p:txBody>
      </p:sp>
    </p:spTree>
    <p:extLst>
      <p:ext uri="{BB962C8B-B14F-4D97-AF65-F5344CB8AC3E}">
        <p14:creationId xmlns:p14="http://schemas.microsoft.com/office/powerpoint/2010/main" val="3853029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51793" y="349852"/>
            <a:ext cx="10941269" cy="5987886"/>
          </a:xfrm>
        </p:spPr>
        <p:txBody>
          <a:bodyPr anchor="t" anchorCtr="0">
            <a:normAutofit fontScale="90000"/>
          </a:bodyPr>
          <a:lstStyle/>
          <a:p>
            <a:pPr algn="l"/>
            <a:r>
              <a:rPr lang="sk-SK" sz="2400" dirty="0" smtClean="0"/>
              <a:t>FILOZÓFIA NOVÉHO BUDÚCEHO ŠTÚDIJNÉHO PROGRAMU.</a:t>
            </a:r>
            <a:br>
              <a:rPr lang="sk-SK" sz="2400" dirty="0" smtClean="0"/>
            </a:br>
            <a:r>
              <a:rPr lang="sk-SK" sz="2400" dirty="0"/>
              <a:t/>
            </a:r>
            <a:br>
              <a:rPr lang="sk-SK" sz="2400" dirty="0"/>
            </a:br>
            <a:r>
              <a:rPr lang="sk-SK" sz="2400" dirty="0" smtClean="0"/>
              <a:t>Vizuálne efekty sú vo svojej podstate jasné. Časť študentov sa naďalej bude orientovať alebo na podporu filmového priemyslu alebo časť na umeleckú autorskú prácu v oblasti nových médií.</a:t>
            </a:r>
            <a:br>
              <a:rPr lang="sk-SK" sz="2400" dirty="0" smtClean="0"/>
            </a:br>
            <a:r>
              <a:rPr lang="sk-SK" sz="2400" dirty="0"/>
              <a:t/>
            </a:r>
            <a:br>
              <a:rPr lang="sk-SK" sz="2400" dirty="0"/>
            </a:br>
            <a:r>
              <a:rPr lang="sk-SK" sz="2400" dirty="0" smtClean="0"/>
              <a:t>Herný dizajn naráža na diskusiu, či pri hernom dizajne ide o umenie. Tu chcem zdôrazniť, že ide o veľmi mladé umelecké odvetvie, ktoré má pred sebou veľkú 4 miliárd rokov trvajúcu budúcnosť (v lepšom </a:t>
            </a:r>
            <a:r>
              <a:rPr lang="sk-SK" sz="2400" dirty="0"/>
              <a:t>prípade 😊). </a:t>
            </a:r>
            <a:r>
              <a:rPr lang="sk-SK" sz="2400" dirty="0" smtClean="0"/>
              <a:t/>
            </a:r>
            <a:br>
              <a:rPr lang="sk-SK" sz="2400" dirty="0" smtClean="0"/>
            </a:br>
            <a:r>
              <a:rPr lang="sk-SK" sz="2400" dirty="0" smtClean="0"/>
              <a:t>Aj keď v súčasnosti herný dizajn nesie určité znaky umeleckých stereotypov, určite sa mu nedá uprieť, že pracuje s </a:t>
            </a:r>
            <a:r>
              <a:rPr lang="sk-SK" sz="2400" b="1" dirty="0" smtClean="0"/>
              <a:t>umeleckým obrazom</a:t>
            </a:r>
            <a:r>
              <a:rPr lang="sk-SK" sz="2400" dirty="0" smtClean="0"/>
              <a:t>, ktorého pedagogickým predstaviteľom je aj Filmová fakulta a pracuje s </a:t>
            </a:r>
            <a:r>
              <a:rPr lang="sk-SK" sz="2400" b="1" dirty="0" smtClean="0"/>
              <a:t>príbehom</a:t>
            </a:r>
            <a:r>
              <a:rPr lang="sk-SK" sz="2400" dirty="0" smtClean="0"/>
              <a:t>, ktorý je signifikantným znakom našej fakulty.</a:t>
            </a:r>
            <a:br>
              <a:rPr lang="sk-SK" sz="2400" dirty="0" smtClean="0"/>
            </a:br>
            <a:r>
              <a:rPr lang="sk-SK" sz="2400" dirty="0"/>
              <a:t/>
            </a:r>
            <a:br>
              <a:rPr lang="sk-SK" sz="2400" dirty="0"/>
            </a:br>
            <a:r>
              <a:rPr lang="sk-SK" sz="2400" dirty="0" smtClean="0"/>
              <a:t>PREDSTAVA – PREDPOKLAD.</a:t>
            </a:r>
            <a:br>
              <a:rPr lang="sk-SK" sz="2400" dirty="0" smtClean="0"/>
            </a:br>
            <a:r>
              <a:rPr lang="sk-SK" sz="2400" dirty="0" smtClean="0"/>
              <a:t/>
            </a:r>
            <a:br>
              <a:rPr lang="sk-SK" sz="2400" dirty="0" smtClean="0"/>
            </a:br>
            <a:r>
              <a:rPr lang="sk-SK" sz="2400" dirty="0" smtClean="0"/>
              <a:t>2D filmové zobrazovanie príbehov na plátno v súčasnosti kulminuje a aj keď 3D riešenia rozprávania príbehu prechádzajú rôznymi technickými peripetiami, rozprávanie príbehu vo veľmi podobnej podobe ako ho v súčasnosti poznáme vo virtuálnej realite je na spadnutie.</a:t>
            </a:r>
            <a:br>
              <a:rPr lang="sk-SK" sz="2400" dirty="0" smtClean="0"/>
            </a:br>
            <a:r>
              <a:rPr lang="sk-SK" sz="2400" dirty="0" smtClean="0"/>
              <a:t/>
            </a:r>
            <a:br>
              <a:rPr lang="sk-SK" sz="2400" dirty="0" smtClean="0"/>
            </a:br>
            <a:r>
              <a:rPr lang="sk-SK" sz="2400" dirty="0" smtClean="0"/>
              <a:t>Princíp príchodu </a:t>
            </a:r>
            <a:r>
              <a:rPr lang="sk-SK" sz="2400" dirty="0" err="1" smtClean="0"/>
              <a:t>lumiérovského</a:t>
            </a:r>
            <a:r>
              <a:rPr lang="sk-SK" sz="2400" dirty="0" smtClean="0"/>
              <a:t> vlaku na stanicu tu už niekoľko rokov je a vzniká otázka, čo ďalej.</a:t>
            </a:r>
            <a:br>
              <a:rPr lang="sk-SK" sz="2400" dirty="0" smtClean="0"/>
            </a:br>
            <a:r>
              <a:rPr lang="sk-SK" sz="2400" dirty="0"/>
              <a:t/>
            </a:r>
            <a:br>
              <a:rPr lang="sk-SK" sz="2400" dirty="0"/>
            </a:br>
            <a:endParaRPr lang="sk-SK" sz="2400" dirty="0"/>
          </a:p>
        </p:txBody>
      </p:sp>
    </p:spTree>
    <p:extLst>
      <p:ext uri="{BB962C8B-B14F-4D97-AF65-F5344CB8AC3E}">
        <p14:creationId xmlns:p14="http://schemas.microsoft.com/office/powerpoint/2010/main" val="729895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90338" y="2497306"/>
            <a:ext cx="10941269" cy="1963857"/>
          </a:xfrm>
        </p:spPr>
        <p:txBody>
          <a:bodyPr anchor="t" anchorCtr="0">
            <a:normAutofit fontScale="90000"/>
          </a:bodyPr>
          <a:lstStyle/>
          <a:p>
            <a:pPr algn="l"/>
            <a:r>
              <a:rPr lang="sk-SK" sz="2400" dirty="0" smtClean="0"/>
              <a:t>VEDA A VÝSKUM.</a:t>
            </a:r>
            <a:br>
              <a:rPr lang="sk-SK" sz="2400" dirty="0" smtClean="0"/>
            </a:br>
            <a:r>
              <a:rPr lang="sk-SK" sz="2400" dirty="0"/>
              <a:t/>
            </a:r>
            <a:br>
              <a:rPr lang="sk-SK" sz="2400" dirty="0"/>
            </a:br>
            <a:r>
              <a:rPr lang="sk-SK" sz="2400" dirty="0" smtClean="0"/>
              <a:t>Univerzitné prostredie je povinné zo svojej podstaty zabezpečovať </a:t>
            </a:r>
            <a:r>
              <a:rPr lang="sk-SK" sz="2400" b="1" dirty="0" smtClean="0"/>
              <a:t>Vedu a výskum</a:t>
            </a:r>
            <a:r>
              <a:rPr lang="sk-SK" sz="2400" dirty="0" smtClean="0"/>
              <a:t>.</a:t>
            </a:r>
            <a:br>
              <a:rPr lang="sk-SK" sz="2400" dirty="0" smtClean="0"/>
            </a:br>
            <a:r>
              <a:rPr lang="sk-SK" sz="2400" dirty="0" smtClean="0"/>
              <a:t>Aký druh vedy a výskumu môže byť na FTF VŠMU pri filmovom rozprávaní vyššie ako vo vzťahu k novým technológiám a novým médiám?</a:t>
            </a:r>
            <a:br>
              <a:rPr lang="sk-SK" sz="2400" dirty="0" smtClean="0"/>
            </a:br>
            <a:r>
              <a:rPr lang="sk-SK" sz="2400" dirty="0"/>
              <a:t/>
            </a:r>
            <a:br>
              <a:rPr lang="sk-SK" sz="2400" dirty="0"/>
            </a:br>
            <a:endParaRPr lang="sk-SK" sz="2400" dirty="0"/>
          </a:p>
        </p:txBody>
      </p:sp>
    </p:spTree>
    <p:extLst>
      <p:ext uri="{BB962C8B-B14F-4D97-AF65-F5344CB8AC3E}">
        <p14:creationId xmlns:p14="http://schemas.microsoft.com/office/powerpoint/2010/main" val="301622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40218" y="1194804"/>
            <a:ext cx="10941269" cy="5011857"/>
          </a:xfrm>
        </p:spPr>
        <p:txBody>
          <a:bodyPr anchor="t" anchorCtr="0">
            <a:noAutofit/>
          </a:bodyPr>
          <a:lstStyle/>
          <a:p>
            <a:pPr algn="l"/>
            <a:r>
              <a:rPr lang="sk-SK" sz="2400" dirty="0" smtClean="0"/>
              <a:t>TECHNOLÓGIA A FILM.</a:t>
            </a:r>
            <a:br>
              <a:rPr lang="sk-SK" sz="2400" dirty="0" smtClean="0"/>
            </a:br>
            <a:r>
              <a:rPr lang="sk-SK" sz="2400" dirty="0"/>
              <a:t/>
            </a:r>
            <a:br>
              <a:rPr lang="sk-SK" sz="2400" dirty="0"/>
            </a:br>
            <a:r>
              <a:rPr lang="sk-SK" sz="2400" dirty="0"/>
              <a:t>V</a:t>
            </a:r>
            <a:r>
              <a:rPr lang="sk-SK" sz="2400" dirty="0" smtClean="0"/>
              <a:t> čase môjho zakončovania štúdia v Prahe (1980) v umeleckom celosvetovom priestore rezonoval obrovský úspech Radúza </a:t>
            </a:r>
            <a:r>
              <a:rPr lang="sk-SK" sz="2400" dirty="0" err="1" smtClean="0"/>
              <a:t>Činčeru</a:t>
            </a:r>
            <a:r>
              <a:rPr lang="sk-SK" sz="2400" dirty="0" smtClean="0"/>
              <a:t> s jeho </a:t>
            </a:r>
            <a:r>
              <a:rPr lang="sk-SK" sz="2400" dirty="0" err="1" smtClean="0"/>
              <a:t>kinoautomatom</a:t>
            </a:r>
            <a:r>
              <a:rPr lang="sk-SK" sz="2400" dirty="0" smtClean="0"/>
              <a:t>. Diváci v kine mali k dispozícii interaktívnu voľbu po zastavení príbehu vždy zvoliť spôsob, ktorým sa príbeh bude ďalej posúvať. Bolo to založené na mechanickej možnosti dvoch </a:t>
            </a:r>
            <a:r>
              <a:rPr lang="sk-SK" sz="2400" dirty="0" err="1" smtClean="0"/>
              <a:t>tlačítok</a:t>
            </a:r>
            <a:r>
              <a:rPr lang="sk-SK" sz="2400" dirty="0" smtClean="0"/>
              <a:t>.</a:t>
            </a:r>
            <a:br>
              <a:rPr lang="sk-SK" sz="2400" dirty="0" smtClean="0"/>
            </a:br>
            <a:r>
              <a:rPr lang="sk-SK" sz="2400" dirty="0" smtClean="0"/>
              <a:t>Nepochybujem o tom, že v súčasnosti sú vyvinuté technológie, ktoré umožňujú voľbu príbehu na mentálnej úrovni bez mechanického riešenia </a:t>
            </a:r>
            <a:r>
              <a:rPr lang="sk-SK" sz="2400" dirty="0" err="1" smtClean="0"/>
              <a:t>tlačítkami</a:t>
            </a:r>
            <a:r>
              <a:rPr lang="sk-SK" sz="2400" dirty="0" smtClean="0"/>
              <a:t>.</a:t>
            </a:r>
            <a:br>
              <a:rPr lang="sk-SK" sz="2400" dirty="0" smtClean="0"/>
            </a:br>
            <a:r>
              <a:rPr lang="sk-SK" sz="2400" dirty="0" smtClean="0"/>
              <a:t/>
            </a:r>
            <a:br>
              <a:rPr lang="sk-SK" sz="2400" dirty="0" smtClean="0"/>
            </a:br>
            <a:r>
              <a:rPr lang="sk-SK" sz="2400" dirty="0" smtClean="0"/>
              <a:t>To zásadné, čo herný dizajn svojou podstatou ponúka, je </a:t>
            </a:r>
            <a:r>
              <a:rPr lang="sk-SK" sz="2400" b="1" dirty="0" smtClean="0"/>
              <a:t>interaktivita</a:t>
            </a:r>
            <a:r>
              <a:rPr lang="sk-SK" sz="2400" dirty="0" smtClean="0"/>
              <a:t>. Film závidí interaktivitu divadlu, ktorú sám má len v obmedzenej miere. Interaktivita vstúpi do príbehu a pri predstave púte človeka vesmírom, kedy bude treba naplniť jeho dušu nejakým pokrmom, nové vizuálne príbehové formy založené na </a:t>
            </a:r>
            <a:r>
              <a:rPr lang="sk-SK" sz="2400" dirty="0" err="1" smtClean="0"/>
              <a:t>splitovaní</a:t>
            </a:r>
            <a:r>
              <a:rPr lang="sk-SK" sz="2400" dirty="0" smtClean="0"/>
              <a:t> príbehov budú neodškriepiteľné.</a:t>
            </a:r>
            <a:r>
              <a:rPr lang="sk-SK" sz="2400" dirty="0"/>
              <a:t/>
            </a:r>
            <a:br>
              <a:rPr lang="sk-SK" sz="2400" dirty="0"/>
            </a:br>
            <a:endParaRPr lang="sk-SK" sz="2400" dirty="0"/>
          </a:p>
        </p:txBody>
      </p:sp>
    </p:spTree>
    <p:extLst>
      <p:ext uri="{BB962C8B-B14F-4D97-AF65-F5344CB8AC3E}">
        <p14:creationId xmlns:p14="http://schemas.microsoft.com/office/powerpoint/2010/main" val="3049523554"/>
      </p:ext>
    </p:extLst>
  </p:cSld>
  <p:clrMapOvr>
    <a:masterClrMapping/>
  </p:clrMapOvr>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200</Words>
  <Application>Microsoft Office PowerPoint</Application>
  <PresentationFormat>Širokouhlá</PresentationFormat>
  <Paragraphs>28</Paragraphs>
  <Slides>18</Slides>
  <Notes>0</Notes>
  <HiddenSlides>0</HiddenSlides>
  <MMClips>3</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18</vt:i4>
      </vt:variant>
    </vt:vector>
  </HeadingPairs>
  <TitlesOfParts>
    <vt:vector size="22" baseType="lpstr">
      <vt:lpstr>Arial</vt:lpstr>
      <vt:lpstr>Calibri</vt:lpstr>
      <vt:lpstr>Calibri Light</vt:lpstr>
      <vt:lpstr>Motív balíka Office</vt:lpstr>
      <vt:lpstr>Návrh na akreditáciu nového študijného programu</vt:lpstr>
      <vt:lpstr>Existujúci Ateliér vizuálnych efektov FTF VŠMU, ktorý otvoril svoj 1. ročník v roku 2011 má dnes tri ročníky absolventov magisterského štúdia (9), troch súčasných doktorandských študentov a dvoch absolvovaných doktorandských študentov. V súčasnosti v Ateliéri študuje 32 študentov.  Okrem pedagógov, ktorí zabezpečujú celoškolský servis, odbornú výučbu zabezpečuje 16 odborných pedagógov:</vt:lpstr>
      <vt:lpstr>Z týchto 16 pedagógov je 8-9 takých pedagógov, ktorí okrem výučby vizuálnych efektov sú pripravení pre výučbu herného dizajnu.  Spoločenská potreba vysokoškolsky vzdelaných odborníkov v mediálnom priestore je enormná a uplatnenie globálne širokospektrálne. Ak by v tejto chvíli Ateliér mal 100 absolventov, nepokrylo by to potreby domáceho trhu nehovoriac o tom, že pražské prostredie sa pokúša si pripútať našich študentov už po 1. roku štúdia.  Momentálne jeden študent je oslovený prostredím blockbustrov v Montreali. Iný absolvent sa stal globálne uznávaným tvorcom videomappingu (Moskva, Kijev, Hirošima, Austrália), jeden nastúpil na nadväzujúce štúdium efektov v Berlíne, ďalší po absolutóriu si spoluzaložil firmu so 17 zamestnancami, vyhral súťaž Erste banky pre počítačovú hru pre mobily, predal svoju počítačovú hru do 110 krajín sveta, vytvára unikátny svetový projekt anatómie človeka vo virtuálnej realite, jeden z absolventských filmov putuje v Amerike a v Rusku po festivaloch a medzi výnimočné udalosti treba spomenúť aj na Slovensku historicky prvý diplomový projekt vo Virtuálnej realite.</vt:lpstr>
      <vt:lpstr>POROVNANIE S PRAHOU.  V Prahe na FAMU cca v roku 1995 vznikla katedra videoartu, ktorá napriek úspešným študentským výsledkom bola neskôr zrušená. Aj tento krok spadá do oblasti nekoncepčného vzťahu k súčasným trendom a technológiám na FAMU. To je moja kritika.   Vo svojom popise FAMU Praha má nasledujúcu vetu: ...škola nabízí studium výjimečně nadaným studentům v rámci oborů Filmové, televizní a fotografické tvorby a nových médií,...  Napriek tomu, že FAMU Katedra herného dizajnu získal akreditačný súhlas pre akreditáciu herného dizajnu, tak ich rozbehová stratégia, dovoľujem si povedať, je nešťastná. Kým na to prídu, stratia ďalšie 3-4 roky.</vt:lpstr>
      <vt:lpstr>POROVNANIE S NÁZORMI MEDZINÁRODNÉHO WORKSHOPU STRIHAČOV,  v ktorom naša škola participuje.  Prevláda názor, že trendu sa nedá vyhnúť a je len otázka, ktoré prostredie sa ponúkanej šance ujme skôr. (Autor: Mgr. art. Peter Pokorný) Ja som presvedčený, že v slovenskom prostredí by to najprv mala byť FTF VŠMU a v závese aj ďalšie umelecké školy.  ŠKOLY CILECT-u.  </vt:lpstr>
      <vt:lpstr>Prezentácia programu PowerPoint</vt:lpstr>
      <vt:lpstr>FILOZÓFIA NOVÉHO BUDÚCEHO ŠTÚDIJNÉHO PROGRAMU.  Vizuálne efekty sú vo svojej podstate jasné. Časť študentov sa naďalej bude orientovať alebo na podporu filmového priemyslu alebo časť na umeleckú autorskú prácu v oblasti nových médií.  Herný dizajn naráža na diskusiu, či pri hernom dizajne ide o umenie. Tu chcem zdôrazniť, že ide o veľmi mladé umelecké odvetvie, ktoré má pred sebou veľkú 4 miliárd rokov trvajúcu budúcnosť (v lepšom prípade 😊).  Aj keď v súčasnosti herný dizajn nesie určité znaky umeleckých stereotypov, určite sa mu nedá uprieť, že pracuje s umeleckým obrazom, ktorého pedagogickým predstaviteľom je aj Filmová fakulta a pracuje s príbehom, ktorý je signifikantným znakom našej fakulty.  PREDSTAVA – PREDPOKLAD.  2D filmové zobrazovanie príbehov na plátno v súčasnosti kulminuje a aj keď 3D riešenia rozprávania príbehu prechádzajú rôznymi technickými peripetiami, rozprávanie príbehu vo veľmi podobnej podobe ako ho v súčasnosti poznáme vo virtuálnej realite je na spadnutie.  Princíp príchodu lumiérovského vlaku na stanicu tu už niekoľko rokov je a vzniká otázka, čo ďalej.  </vt:lpstr>
      <vt:lpstr>VEDA A VÝSKUM.  Univerzitné prostredie je povinné zo svojej podstaty zabezpečovať Vedu a výskum. Aký druh vedy a výskumu môže byť na FTF VŠMU pri filmovom rozprávaní vyššie ako vo vzťahu k novým technológiám a novým médiám?  </vt:lpstr>
      <vt:lpstr>TECHNOLÓGIA A FILM.  V čase môjho zakončovania štúdia v Prahe (1980) v umeleckom celosvetovom priestore rezonoval obrovský úspech Radúza Činčeru s jeho kinoautomatom. Diváci v kine mali k dispozícii interaktívnu voľbu po zastavení príbehu vždy zvoliť spôsob, ktorým sa príbeh bude ďalej posúvať. Bolo to založené na mechanickej možnosti dvoch tlačítok. Nepochybujem o tom, že v súčasnosti sú vyvinuté technológie, ktoré umožňujú voľbu príbehu na mentálnej úrovni bez mechanického riešenia tlačítkami.  To zásadné, čo herný dizajn svojou podstatou ponúka, je interaktivita. Film závidí interaktivitu divadlu, ktorú sám má len v obmedzenej miere. Interaktivita vstúpi do príbehu a pri predstave púte človeka vesmírom, kedy bude treba naplniť jeho dušu nejakým pokrmom, nové vizuálne príbehové formy založené na splitovaní príbehov budú neodškriepiteľné. </vt:lpstr>
      <vt:lpstr>Prezentácia programu PowerPoint</vt:lpstr>
      <vt:lpstr>Prezentácia programu PowerPoint</vt:lpstr>
      <vt:lpstr>Prezentácia programu PowerPoint</vt:lpstr>
      <vt:lpstr>PRIPRAVENOSŤ AKREDITAČNÉHO SPISU PRE ŠTÚDIUM HERNÉHO DIZAJNU.  Pre potreby akreditácie je potrebný garant a dvaja docenti. Garant:      prof. Ľudovít Labík Spolugarant 1:   doc. Žolko alebo doc. Komorný Výber nastane po vyriešení stratégie Ateliéru kameramanskej tvorby, ktorý v tejto chvíli ma 4 možných spolugarantov. Spolugarant 2:    prof. Zuzana Tatárová Toto 2. garantovacie miesto je na obdobie roka do času, kedy je predpoklad, že Ing. Ladislav Dedík, ArtD. naplní predpoklady získania akademickej hodnosti doc.  v jeseni 2019.  </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Používateľ systému Windows</dc:creator>
  <cp:lastModifiedBy>Používateľ systému Windows</cp:lastModifiedBy>
  <cp:revision>30</cp:revision>
  <dcterms:created xsi:type="dcterms:W3CDTF">2018-11-30T13:19:40Z</dcterms:created>
  <dcterms:modified xsi:type="dcterms:W3CDTF">2018-12-26T16:17:59Z</dcterms:modified>
</cp:coreProperties>
</file>