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6" r:id="rId4"/>
  </p:sldMasterIdLst>
  <p:notesMasterIdLst>
    <p:notesMasterId r:id="rId20"/>
  </p:notesMasterIdLst>
  <p:handoutMasterIdLst>
    <p:handoutMasterId r:id="rId21"/>
  </p:handoutMasterIdLst>
  <p:sldIdLst>
    <p:sldId id="256" r:id="rId5"/>
    <p:sldId id="310" r:id="rId6"/>
    <p:sldId id="311" r:id="rId7"/>
    <p:sldId id="312" r:id="rId8"/>
    <p:sldId id="313" r:id="rId9"/>
    <p:sldId id="317" r:id="rId10"/>
    <p:sldId id="318" r:id="rId11"/>
    <p:sldId id="339" r:id="rId12"/>
    <p:sldId id="332" r:id="rId13"/>
    <p:sldId id="328" r:id="rId14"/>
    <p:sldId id="325" r:id="rId15"/>
    <p:sldId id="342" r:id="rId16"/>
    <p:sldId id="320" r:id="rId17"/>
    <p:sldId id="335" r:id="rId18"/>
    <p:sldId id="27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598" autoAdjust="0"/>
  </p:normalViewPr>
  <p:slideViewPr>
    <p:cSldViewPr snapToGrid="0">
      <p:cViewPr varScale="1">
        <p:scale>
          <a:sx n="81" d="100"/>
          <a:sy n="81" d="100"/>
        </p:scale>
        <p:origin x="754" y="62"/>
      </p:cViewPr>
      <p:guideLst>
        <p:guide orient="horz" pos="33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F6ED8B-CF52-4A64-BACC-61D9C1041E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7022B2-02C5-4E03-99BC-0BA3C57AC4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52A77B-D33C-49B3-A83C-450AA2ED72B3}" type="datetimeFigureOut">
              <a:rPr lang="en-US" smtClean="0"/>
              <a:t>6/28/2023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3FEE8C-8D38-4F2A-950E-071C6823E2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567A6D-959B-4552-AB8D-4CCA819CAA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F9A36D-7FAC-478F-9944-F324014F6F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4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D8F9A-F5CB-4EF8-A859-ED5E107B9763}" type="datetimeFigureOut">
              <a:rPr lang="en-US" smtClean="0"/>
              <a:t>6/28/2023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9A9E5-4F7F-4A7D-9DE1-8992323292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783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16040" y="4434840"/>
            <a:ext cx="4941771" cy="1122202"/>
          </a:xfrm>
        </p:spPr>
        <p:txBody>
          <a:bodyPr anchor="b">
            <a:noAutofit/>
          </a:bodyPr>
          <a:lstStyle>
            <a:lvl1pPr algn="l">
              <a:defRPr sz="3600" cap="all" spc="1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04F1E16-9A84-4D0E-9706-79C396AF6A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08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38B0D13-BD5F-460B-B337-F4A934202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65141" y="2358007"/>
            <a:ext cx="2438400" cy="20193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BE72876B-D3DA-4462-9E24-3354D8D02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00625" y="2531837"/>
            <a:ext cx="2190750" cy="19431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14A539B6-6E3F-41BA-ACE2-76E8BB651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45608" y="2421056"/>
            <a:ext cx="2324100" cy="20574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063855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066E2EA-C6EA-4A02-818E-33BD582D92E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475514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97B9C3B0-3522-407C-B662-631E19ECC95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887174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29698" y="4824188"/>
            <a:ext cx="3124093" cy="462927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82D8880F-3EAC-45C9-91F2-19A193791A1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1129698" y="5280763"/>
            <a:ext cx="3124093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26261" y="4824188"/>
            <a:ext cx="3139479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9019518E-E850-403D-A5B5-4B53F8C4A56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526261" y="5280763"/>
            <a:ext cx="3139479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1pPr>
            <a:lvl2pPr marL="45720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38210" y="4824188"/>
            <a:ext cx="3124093" cy="462927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A8058154-45E5-403E-B714-AC85774F391F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7938210" y="5280763"/>
            <a:ext cx="3124093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619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892177"/>
            <a:ext cx="8421688" cy="1325563"/>
          </a:xfrm>
        </p:spPr>
        <p:txBody>
          <a:bodyPr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76936"/>
            <a:ext cx="3924300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33700" y="3834606"/>
            <a:ext cx="3924300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76936"/>
            <a:ext cx="3943627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0173" y="3834606"/>
            <a:ext cx="3943627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E24E1DB-1F20-4C28-8069-D9219D1F8B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25785" y="0"/>
            <a:ext cx="4368030" cy="39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740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AE202E03-5C65-4305-B969-65220AD41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41825" b="23071"/>
          <a:stretch/>
        </p:blipFill>
        <p:spPr>
          <a:xfrm flipH="1">
            <a:off x="0" y="0"/>
            <a:ext cx="5441888" cy="6858000"/>
          </a:xfrm>
          <a:custGeom>
            <a:avLst/>
            <a:gdLst>
              <a:gd name="connsiteX0" fmla="*/ 5441888 w 5441888"/>
              <a:gd name="connsiteY0" fmla="*/ 0 h 6858000"/>
              <a:gd name="connsiteX1" fmla="*/ 0 w 5441888"/>
              <a:gd name="connsiteY1" fmla="*/ 0 h 6858000"/>
              <a:gd name="connsiteX2" fmla="*/ 0 w 5441888"/>
              <a:gd name="connsiteY2" fmla="*/ 6858000 h 6858000"/>
              <a:gd name="connsiteX3" fmla="*/ 5441888 w 54418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1888" h="6858000">
                <a:moveTo>
                  <a:pt x="5441888" y="0"/>
                </a:moveTo>
                <a:lnTo>
                  <a:pt x="0" y="0"/>
                </a:lnTo>
                <a:lnTo>
                  <a:pt x="0" y="6858000"/>
                </a:lnTo>
                <a:lnTo>
                  <a:pt x="5441888" y="6858000"/>
                </a:lnTo>
                <a:close/>
              </a:path>
            </a:pathLst>
          </a:cu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1E1C8C6D-0530-475B-A7F7-0E00C33AC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3D2778A3-7084-4333-8349-03B1FEB5FE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70ED2545-F96B-400C-B6F4-F1D2D83B72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4A2FECA2-3808-47DC-84EB-CD3395C205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24393B9A-03C4-45C1-8172-F8B354458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18EC24A5-B4A5-4BAB-AE40-30EB69D6EF7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726F36C0-4E6A-4A10-960D-11D78D04447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933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250D272-9B39-4C2D-B0F5-21010D11E4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8749" y="1361938"/>
            <a:ext cx="6765925" cy="496888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08AF2DB4-A973-4307-B59C-6058A138835C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286002"/>
            <a:ext cx="6094270" cy="3542143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39C283A-EC40-421C-8A0E-F9A3161C88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58125" y="2284624"/>
            <a:ext cx="3147332" cy="306388"/>
          </a:xfrm>
        </p:spPr>
        <p:txBody>
          <a:bodyPr>
            <a:noAutofit/>
          </a:bodyPr>
          <a:lstStyle>
            <a:lvl1pPr marL="0" indent="0">
              <a:buNone/>
              <a:defRPr sz="1400" cap="all" spc="15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305CA2B1-D510-4949-A638-C1A064DA41A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858125" y="2779713"/>
            <a:ext cx="3148013" cy="3095625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003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46070C-E825-43D0-99F4-8B4614131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057683"/>
            <a:ext cx="12191998" cy="2010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E4E92FC5-6FC2-45C2-9200-3244F9EA6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Year</a:t>
            </a:r>
            <a:endParaRPr lang="en-ZA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4D75C136-D6C3-4431-8776-997070627AA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FD15D323-BFE3-4ACE-9A2E-C9EB69458B1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3B520767-B49F-4503-8120-B66E411F33E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0C2F5A0-E03E-4C89-B9EB-8D48889F5F9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9D3CBFE-13C8-4DB1-A831-9393264923E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2385A0A-C61D-4BBD-AC77-D7642F895E2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FED89FCE-7507-4C8C-923F-92229058946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2A9276DB-F427-4F8E-8E4C-466600F390F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79023948-0C1E-4DAB-B885-1C713409AA0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2F73935-BF53-4510-8B8F-EDB1CD56A1B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4AB6A03C-6180-41ED-A88D-ECBB80D160F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45AD645-55F0-41A9-AC53-ED30BF1340B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B3645A3-D681-45BF-B195-452D000802C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Year</a:t>
            </a:r>
            <a:endParaRPr lang="en-ZA"/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C39F248D-01B4-40EE-B483-E8E81806DF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1D0F1859-7A34-42DF-873E-2CF864E4C4B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6EB397AF-B5C1-40FE-86D4-BA660E4C6E4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AF1343D5-DC0F-4C7E-967F-CFC300A2C80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9AD688A5-D2DF-4FC3-8171-FAEA8C4F556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EA05A5D4-01B0-4932-B03E-571986E282E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72A84601-CD4F-49ED-8D51-CEF03236305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DFC05EC7-9D6C-486B-9E2F-D3612013C0A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98F455FB-241B-4E1F-B581-FA6CBA23954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C49FB196-753D-4A12-9460-57D8AB4B540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9E38664A-8108-4E24-800B-3C32ADA4397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2908458B-A3ED-4855-9E08-108D7C4A8D3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FA35437-CCDE-4D92-B879-F23B329C8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9640" y="4034785"/>
            <a:ext cx="10332720" cy="457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Date Placeholder 2">
            <a:extLst>
              <a:ext uri="{FF2B5EF4-FFF2-40B4-BE49-F238E27FC236}">
                <a16:creationId xmlns:a16="http://schemas.microsoft.com/office/drawing/2014/main" id="{1CDC588F-73BC-4108-974B-0EAAB8213C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37" name="Footer Placeholder 3">
            <a:extLst>
              <a:ext uri="{FF2B5EF4-FFF2-40B4-BE49-F238E27FC236}">
                <a16:creationId xmlns:a16="http://schemas.microsoft.com/office/drawing/2014/main" id="{B2AC1EB2-9B8F-4077-8B66-64F9549F2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38" name="Slide Number Placeholder 4">
            <a:extLst>
              <a:ext uri="{FF2B5EF4-FFF2-40B4-BE49-F238E27FC236}">
                <a16:creationId xmlns:a16="http://schemas.microsoft.com/office/drawing/2014/main" id="{28DE3E33-346A-45AF-B164-CB5DF04F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323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martArt Placeholder 6">
            <a:extLst>
              <a:ext uri="{FF2B5EF4-FFF2-40B4-BE49-F238E27FC236}">
                <a16:creationId xmlns:a16="http://schemas.microsoft.com/office/drawing/2014/main" id="{156CA116-0F6E-4EE9-B34F-03BA07161A7A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838200" y="2139084"/>
            <a:ext cx="10515600" cy="369533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6988B2D-0240-4256-8268-4B9FF1E723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0" y="0"/>
            <a:ext cx="2590800" cy="76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8EEAAE1-3D04-41C3-B2D2-B3BEF34C3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704850" cy="10279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3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Slide 4 Peo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87181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11558" y="5084524"/>
            <a:ext cx="2196619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487181" y="5464114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36914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707607" y="5099206"/>
            <a:ext cx="2145049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836913" y="5478796"/>
            <a:ext cx="1855949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2757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1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198271" y="5099206"/>
            <a:ext cx="2132985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327577" y="5478796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4745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618152" y="5084524"/>
            <a:ext cx="2132984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747458" y="5464114"/>
            <a:ext cx="184551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E4B72DA-52CB-4D39-A342-8857B4D95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7334250" y="0"/>
            <a:ext cx="4857750" cy="76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1D9BCDA-DFB7-41A4-A7C7-CEE86CED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487150" y="0"/>
            <a:ext cx="704850" cy="17240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372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93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Slide 8 Peo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7176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0168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390120" y="3782039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26270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49262" y="3669060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739214" y="3796721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1693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339926" y="3669060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217963" y="3796721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3681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759806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634432" y="3782039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5" name="Picture Placeholder 10">
            <a:extLst>
              <a:ext uri="{FF2B5EF4-FFF2-40B4-BE49-F238E27FC236}">
                <a16:creationId xmlns:a16="http://schemas.microsoft.com/office/drawing/2014/main" id="{1EBAEB1D-A7F9-4F90-B642-4277D3802B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877176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22930C5B-603C-494E-A467-8B394D01D40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500168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540C455F-A23B-493F-B95E-AB485D91DA6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1390120" y="5640875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6" name="Picture Placeholder 10">
            <a:extLst>
              <a:ext uri="{FF2B5EF4-FFF2-40B4-BE49-F238E27FC236}">
                <a16:creationId xmlns:a16="http://schemas.microsoft.com/office/drawing/2014/main" id="{9461A69E-14C8-4325-89AF-D4257C1C05B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226270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6D1C374C-DAF7-40EF-B279-4EC7A2AFE6A2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49262" y="552789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421FF438-E4E8-4643-BCB3-4A1C12429042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739214" y="5655557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7" name="Picture Placeholder 10">
            <a:extLst>
              <a:ext uri="{FF2B5EF4-FFF2-40B4-BE49-F238E27FC236}">
                <a16:creationId xmlns:a16="http://schemas.microsoft.com/office/drawing/2014/main" id="{0FB38616-82FB-4DAD-A82E-3777ACB4114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1693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D4FEDD19-A7BA-45BB-93A0-F1E896C9F26D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339926" y="552789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A12F0175-7AEE-46B1-9590-D4A427680DC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229878" y="5655557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8" name="Picture Placeholder 10">
            <a:extLst>
              <a:ext uri="{FF2B5EF4-FFF2-40B4-BE49-F238E27FC236}">
                <a16:creationId xmlns:a16="http://schemas.microsoft.com/office/drawing/2014/main" id="{622ED9F4-EB9B-4588-8501-BFECB846EE7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13681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5026D39F-46AB-4680-9A52-F367344A3531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759806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04E11FE2-6320-4E8C-A5B3-8104AF329ADA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634432" y="5640875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B0DFD584-E5CF-41EF-B51E-679CE22DD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E5C02DDF-25A6-42C7-9525-F279CE209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95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1328057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790950" cy="8921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19EE98D-9541-4F21-8952-3026DEF75EC4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1075447" y="2118642"/>
            <a:ext cx="1856232" cy="1664208"/>
          </a:xfrm>
        </p:spPr>
        <p:txBody>
          <a:bodyPr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43D2F47-FAF2-42C2-967D-251DD4B940D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10">
            <a:extLst>
              <a:ext uri="{FF2B5EF4-FFF2-40B4-BE49-F238E27FC236}">
                <a16:creationId xmlns:a16="http://schemas.microsoft.com/office/drawing/2014/main" id="{AB843230-A4E3-4E21-AA93-998E28EB9018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811391" y="2118642"/>
            <a:ext cx="1856232" cy="1664208"/>
          </a:xfrm>
        </p:spPr>
        <p:txBody>
          <a:bodyPr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3322C250-87FC-4F14-A42C-FFDA120D0D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62665" y="4464810"/>
            <a:ext cx="2342205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562665" y="5120722"/>
            <a:ext cx="2342205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Content Placeholder 10">
            <a:extLst>
              <a:ext uri="{FF2B5EF4-FFF2-40B4-BE49-F238E27FC236}">
                <a16:creationId xmlns:a16="http://schemas.microsoft.com/office/drawing/2014/main" id="{3AE0369E-A275-4E5A-AE0F-B1F9A54DEDFC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524377" y="2118642"/>
            <a:ext cx="1856232" cy="1664208"/>
          </a:xfrm>
        </p:spPr>
        <p:txBody>
          <a:bodyPr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D3C675D6-83FA-4036-B516-098EDCAF2506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98609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10">
            <a:extLst>
              <a:ext uri="{FF2B5EF4-FFF2-40B4-BE49-F238E27FC236}">
                <a16:creationId xmlns:a16="http://schemas.microsoft.com/office/drawing/2014/main" id="{CCA3A81E-171B-4946-B8BA-B2F406CF0939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260321" y="2118642"/>
            <a:ext cx="1856232" cy="1664208"/>
          </a:xfrm>
        </p:spPr>
        <p:txBody>
          <a:bodyPr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4A1E92D-A5BF-4268-BFF3-1418A1F03589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B6439AAC-8A96-4015-8A87-ED8DF7027B6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492F9083-A886-4EEB-94D6-1FAE6DC3300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9023074" y="5120366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696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6875" y="3682546"/>
            <a:ext cx="5111750" cy="1525588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>
            <a:cxnSpLocks/>
          </p:cNvCxnSpPr>
          <p:nvPr/>
        </p:nvCxnSpPr>
        <p:spPr>
          <a:xfrm flipH="1" flipV="1">
            <a:off x="0" y="876300"/>
            <a:ext cx="4762500" cy="16287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68C87F-B9C3-4DFF-8454-F3F52CE4346B}"/>
              </a:ext>
            </a:extLst>
          </p:cNvPr>
          <p:cNvCxnSpPr>
            <a:cxnSpLocks/>
          </p:cNvCxnSpPr>
          <p:nvPr/>
        </p:nvCxnSpPr>
        <p:spPr>
          <a:xfrm flipH="1" flipV="1">
            <a:off x="2638425" y="0"/>
            <a:ext cx="2124076" cy="51863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316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514C6BF-376E-43E8-881D-2E76742699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28341" b="23071"/>
          <a:stretch/>
        </p:blipFill>
        <p:spPr>
          <a:xfrm>
            <a:off x="5488815" y="0"/>
            <a:ext cx="670318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020445"/>
            <a:ext cx="3171825" cy="1325563"/>
          </a:xfrm>
        </p:spPr>
        <p:txBody>
          <a:bodyPr anchor="b">
            <a:normAutofit/>
          </a:bodyPr>
          <a:lstStyle>
            <a:lvl1pPr>
              <a:defRPr sz="28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499" y="2924175"/>
            <a:ext cx="3171825" cy="2519363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1pPr>
            <a:lvl2pPr marL="4572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2pPr>
            <a:lvl3pPr marL="9144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3pPr>
            <a:lvl4pPr marL="13716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4pPr>
            <a:lvl5pPr marL="18288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F5093-3C53-4152-B8FE-0522E079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33500" y="6356350"/>
            <a:ext cx="9851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9886" y="6356349"/>
            <a:ext cx="24828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2703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anchor="b">
            <a:noAutofit/>
          </a:bodyPr>
          <a:lstStyle>
            <a:lvl1pPr algn="l">
              <a:defRPr sz="32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2004161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4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D3361C9-310A-4255-A94E-B77588962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BF358517-D7B7-40D0-A9D0-B650C808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5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10">
            <a:extLst>
              <a:ext uri="{FF2B5EF4-FFF2-40B4-BE49-F238E27FC236}">
                <a16:creationId xmlns:a16="http://schemas.microsoft.com/office/drawing/2014/main" id="{9D2AF524-D4B4-4A3A-9CE4-EDAFE1D5A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13884" y="0"/>
            <a:ext cx="10078116" cy="6858000"/>
          </a:xfrm>
          <a:custGeom>
            <a:avLst/>
            <a:gdLst>
              <a:gd name="connsiteX0" fmla="*/ 3793236 w 10078116"/>
              <a:gd name="connsiteY0" fmla="*/ 6858000 h 6858000"/>
              <a:gd name="connsiteX1" fmla="*/ 0 w 10078116"/>
              <a:gd name="connsiteY1" fmla="*/ 0 h 6858000"/>
              <a:gd name="connsiteX2" fmla="*/ 10078116 w 10078116"/>
              <a:gd name="connsiteY2" fmla="*/ 0 h 6858000"/>
              <a:gd name="connsiteX3" fmla="*/ 10078116 w 1007811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8116" h="685800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3987A5-99A6-4B33-BAAF-5315963538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09419"/>
            <a:ext cx="4082142" cy="585788"/>
          </a:xfrm>
        </p:spPr>
        <p:txBody>
          <a:bodyPr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BABF6CA-407C-4BF0-8234-1321A676E7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318" y="1481138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76D8129B-5B68-421C-968C-3663C86EFC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4375" y="2557463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6C741DCA-8EBD-44F5-9D38-E938A628AD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20800" y="3633788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5C43C6B1-A1BD-4A90-8B4B-F361C1BEDD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05000" y="4710114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0C66E1BD-33F0-4B94-BF94-CD4698F85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1535" y="1594478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2D4661B1-6559-407A-9AEC-A46A0570AE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6028" y="2673328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6" name="Text Placeholder 15">
            <a:extLst>
              <a:ext uri="{FF2B5EF4-FFF2-40B4-BE49-F238E27FC236}">
                <a16:creationId xmlns:a16="http://schemas.microsoft.com/office/drawing/2014/main" id="{DCC983F7-6A25-42C0-811C-EA32138C5B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76937" y="3755394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7" name="Text Placeholder 15">
            <a:extLst>
              <a:ext uri="{FF2B5EF4-FFF2-40B4-BE49-F238E27FC236}">
                <a16:creationId xmlns:a16="http://schemas.microsoft.com/office/drawing/2014/main" id="{E83DA0EB-27DD-416A-8DA5-4AFDC8587E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5279" y="4824430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3795F91-C721-4363-956D-756673AE7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353515" y="502393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AC14461-E27D-413D-B31A-47B74646A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759917" y="3948451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D6AEA4C-7710-4829-BA87-8DD77F159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173453" y="2872686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BD473E-6203-491C-87AC-54AC0AB23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86263" y="179608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DC36F-5D3E-439D-80B5-32633FC3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710A8A-CEC9-4787-A745-C28DD965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75279" y="6356350"/>
            <a:ext cx="1808712" cy="365125"/>
          </a:xfrm>
        </p:spPr>
        <p:txBody>
          <a:bodyPr/>
          <a:lstStyle>
            <a:lvl1pPr>
              <a:defRPr sz="900"/>
            </a:lvl1pPr>
          </a:lstStyle>
          <a:p>
            <a:pPr algn="l"/>
            <a:r>
              <a:rPr lang="en-US" dirty="0"/>
              <a:t>Pitch Deck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62BD04-8F01-472A-9456-4702A2218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81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5900" y="2563123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5664" y="3070348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73004" y="2563123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73143" y="3070348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3" name="Text Placeholder 15">
            <a:extLst>
              <a:ext uri="{FF2B5EF4-FFF2-40B4-BE49-F238E27FC236}">
                <a16:creationId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85899" y="4319431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86412" y="4826656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B05E19C-DF33-4515-AC52-F95850810E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72630" y="4319431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C0EBC62D-442C-45D3-B66B-C6578FBB337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73143" y="4826656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298DCF7-7DC1-4618-8133-F63847B0A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88388" y="0"/>
            <a:ext cx="3503612" cy="235295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3A6567-233D-4A3B-B52B-DE7E5E35A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20943" y="0"/>
            <a:ext cx="2471057" cy="269903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148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8760" y="4156405"/>
            <a:ext cx="3139440" cy="1325563"/>
          </a:xfrm>
        </p:spPr>
        <p:txBody>
          <a:bodyPr anchor="b">
            <a:normAutofit/>
          </a:bodyPr>
          <a:lstStyle>
            <a:lvl1pPr algn="l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7D6A00C-D56B-4E8B-B992-7DA51D3C72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DA90DA32-7E6A-4713-BDC9-73910E2A0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D7E57261-C874-4DFD-AF7D-F9EC50B3BFD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843F77CE-098F-4777-8C30-5CEE7954D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4CAE269A-B6AB-42A6-9575-6057FA25A29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46866A49-A3A8-4869-961C-EB41F6BC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D8D9106-8780-461D-9091-E074B0A3C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-4696" y="-1"/>
            <a:ext cx="4896735" cy="43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50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rodu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20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2075" y="3660774"/>
            <a:ext cx="5111750" cy="152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FBD260-5143-4B12-B9F8-33E48D548909}"/>
              </a:ext>
            </a:extLst>
          </p:cNvPr>
          <p:cNvCxnSpPr/>
          <p:nvPr/>
        </p:nvCxnSpPr>
        <p:spPr>
          <a:xfrm>
            <a:off x="9096375" y="1497012"/>
            <a:ext cx="30956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/>
          <p:nvPr/>
        </p:nvCxnSpPr>
        <p:spPr>
          <a:xfrm flipH="1">
            <a:off x="6953250" y="-25401"/>
            <a:ext cx="3790950" cy="69024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70146B66-4F07-44BE-8AAB-48EA5170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3A927BE5-2F4C-4EBD-9093-C4ED6E302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24463" y="6356350"/>
            <a:ext cx="1743075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C4C1336B-CF5E-42FF-80E8-7D33A2D6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27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2571235"/>
            <a:ext cx="4179570" cy="1715531"/>
          </a:xfrm>
        </p:spPr>
        <p:txBody>
          <a:bodyPr anchor="ctr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05D2CCB-CCFC-4A8A-ADA9-C1E4D13B9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68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EE644D4-F9A4-4237-BD5C-4B97ABA93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FF67A8-55FA-435D-A18C-96D63D22B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DAC7E4E-FE06-4E90-8107-6B543E5515ED}"/>
              </a:ext>
            </a:extLst>
          </p:cNvPr>
          <p:cNvCxnSpPr/>
          <p:nvPr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3864668D-D640-4ABF-BB9A-D60176660F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2E289D5A-B06B-43D4-A3CA-3B06C4D49F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1DCC2995-DE17-436D-82AE-6E107865CB7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7E70A65-1FB1-4F42-854B-8213ED73F79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45657994-DC61-4DEB-BB2B-65DFCA997A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8397EE2-60CD-47FD-AF8F-83A5324D9D1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7" name="Date Placeholder 2">
            <a:extLst>
              <a:ext uri="{FF2B5EF4-FFF2-40B4-BE49-F238E27FC236}">
                <a16:creationId xmlns:a16="http://schemas.microsoft.com/office/drawing/2014/main" id="{1E25EFF1-65C7-4F93-8740-46885C6BEA57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C16D80BF-B599-4FC0-ABD5-98777872FE5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F64421B1-FF90-4939-90BD-8206DE5036D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9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3104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3104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7665" y="2776936"/>
            <a:ext cx="2896671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7665" y="3834606"/>
            <a:ext cx="2896671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310515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2238376" cy="24765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066421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066421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189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45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0" r:id="rId3"/>
    <p:sldLayoutId id="2147483688" r:id="rId4"/>
    <p:sldLayoutId id="2147483694" r:id="rId5"/>
    <p:sldLayoutId id="2147483697" r:id="rId6"/>
    <p:sldLayoutId id="2147483673" r:id="rId7"/>
    <p:sldLayoutId id="2147483676" r:id="rId8"/>
    <p:sldLayoutId id="2147483672" r:id="rId9"/>
    <p:sldLayoutId id="2147483699" r:id="rId10"/>
    <p:sldLayoutId id="2147483671" r:id="rId11"/>
    <p:sldLayoutId id="2147483700" r:id="rId12"/>
    <p:sldLayoutId id="2147483679" r:id="rId13"/>
    <p:sldLayoutId id="2147483692" r:id="rId14"/>
    <p:sldLayoutId id="2147483681" r:id="rId15"/>
    <p:sldLayoutId id="2147483674" r:id="rId16"/>
    <p:sldLayoutId id="2147483675" r:id="rId17"/>
    <p:sldLayoutId id="2147483696" r:id="rId18"/>
    <p:sldLayoutId id="2147483677" r:id="rId19"/>
    <p:sldLayoutId id="2147483678" r:id="rId2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slideLayout" Target="../slideLayouts/slideLayout20.xml"/><Relationship Id="rId1" Type="http://schemas.openxmlformats.org/officeDocument/2006/relationships/video" Target="https://www.youtube.com/embed/p9P8CO4UXyA?feature=oembed" TargetMode="External"/><Relationship Id="rId4" Type="http://schemas.openxmlformats.org/officeDocument/2006/relationships/image" Target="../media/image4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slideLayout" Target="../slideLayouts/slideLayout20.xml"/><Relationship Id="rId1" Type="http://schemas.openxmlformats.org/officeDocument/2006/relationships/video" Target="https://www.youtube.com/embed/cISYzA36-ZY?feature=oembed" TargetMode="External"/><Relationship Id="rId4" Type="http://schemas.openxmlformats.org/officeDocument/2006/relationships/image" Target="../media/image4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Layout" Target="../slideLayouts/slideLayout20.xml"/><Relationship Id="rId1" Type="http://schemas.openxmlformats.org/officeDocument/2006/relationships/video" Target="https://www.youtube.com/embed/cGXaRBMPnM0?feature=oembed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Layout" Target="../slideLayouts/slideLayout20.xml"/><Relationship Id="rId1" Type="http://schemas.openxmlformats.org/officeDocument/2006/relationships/video" Target="https://www.youtube.com/embed/YV5Ft7Chg0E?feature=oembed" TargetMode="External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20.xml"/><Relationship Id="rId1" Type="http://schemas.openxmlformats.org/officeDocument/2006/relationships/video" Target="https://www.youtube.com/embed/HV5MG4mn3Vw?start=370&amp;feature=oembed" TargetMode="External"/><Relationship Id="rId4" Type="http://schemas.openxmlformats.org/officeDocument/2006/relationships/image" Target="../media/image3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dirty="0" err="1"/>
              <a:t>Dramaturgia</a:t>
            </a:r>
            <a:r>
              <a:rPr lang="en-US" dirty="0"/>
              <a:t> </a:t>
            </a:r>
            <a:r>
              <a:rPr lang="en-US" dirty="0" err="1"/>
              <a:t>strihovej</a:t>
            </a:r>
            <a:r>
              <a:rPr lang="en-US" dirty="0"/>
              <a:t> </a:t>
            </a:r>
            <a:r>
              <a:rPr lang="en-US" dirty="0" err="1"/>
              <a:t>skladby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Juraj </a:t>
            </a:r>
            <a:r>
              <a:rPr lang="en-US" dirty="0" err="1"/>
              <a:t>Zb</a:t>
            </a:r>
            <a:r>
              <a:rPr lang="sk-SK" dirty="0" err="1"/>
              <a:t>ín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45502-E54F-AC4A-C9B5-36D08DCAD6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4536" y="310718"/>
            <a:ext cx="8176333" cy="1322773"/>
          </a:xfrm>
        </p:spPr>
        <p:txBody>
          <a:bodyPr>
            <a:noAutofit/>
          </a:bodyPr>
          <a:lstStyle/>
          <a:p>
            <a:r>
              <a:rPr lang="it-IT" sz="1600" i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Napísať premisu pre svoj film</a:t>
            </a:r>
            <a:r>
              <a:rPr lang="sk-SK" sz="1600" i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endParaRPr lang="en-GB" sz="1600" i="1" cap="non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038F1-FB70-FA9B-B1A5-EEDD57570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A3E896D-7B7C-4237-F3C0-C37CC7F0A1C1}"/>
              </a:ext>
            </a:extLst>
          </p:cNvPr>
          <p:cNvSpPr txBox="1"/>
          <p:nvPr/>
        </p:nvSpPr>
        <p:spPr>
          <a:xfrm>
            <a:off x="3444537" y="1812637"/>
            <a:ext cx="8176332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k-SK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PREMISA: </a:t>
            </a:r>
            <a:r>
              <a:rPr lang="sk-SK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Čo by sa stalo, keby... </a:t>
            </a:r>
            <a:r>
              <a:rPr lang="sk-SK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 doma postavím raketu na Mesiac?</a:t>
            </a:r>
          </a:p>
          <a:p>
            <a:pPr>
              <a:lnSpc>
                <a:spcPct val="150000"/>
              </a:lnSpc>
            </a:pPr>
            <a:endParaRPr lang="sk-SK" i="1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sk-SK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PREMISOU TEDA JE:</a:t>
            </a:r>
          </a:p>
          <a:p>
            <a:pPr>
              <a:lnSpc>
                <a:spcPct val="150000"/>
              </a:lnSpc>
            </a:pPr>
            <a:r>
              <a:rPr lang="sk-SK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„Dvaja spolubývajúci, inšpirovaní pristátím na Mesiaci, postavia zo svojho auta raketu s použitím Coca-Coly a </a:t>
            </a:r>
            <a:r>
              <a:rPr lang="sk-SK" i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Mentos</a:t>
            </a:r>
            <a:r>
              <a:rPr lang="sk-SK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čo vedie ku katastrofe.“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7EA7B7-700D-56A2-1713-65D7C6685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411" y="4046443"/>
            <a:ext cx="5495400" cy="22338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CABF1D-E3E4-9F79-1529-B63B66097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006" y="4050340"/>
            <a:ext cx="5503863" cy="222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415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45502-E54F-AC4A-C9B5-36D08DCAD6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4536" y="310718"/>
            <a:ext cx="8176333" cy="1322773"/>
          </a:xfrm>
        </p:spPr>
        <p:txBody>
          <a:bodyPr>
            <a:noAutofit/>
          </a:bodyPr>
          <a:lstStyle/>
          <a:p>
            <a:r>
              <a:rPr lang="pl-PL" sz="1600" i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Nájsť rekapitulácu vo významnom filme.</a:t>
            </a:r>
            <a:endParaRPr lang="en-GB" sz="1600" i="1" cap="non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038F1-FB70-FA9B-B1A5-EEDD57570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A3E896D-7B7C-4237-F3C0-C37CC7F0A1C1}"/>
              </a:ext>
            </a:extLst>
          </p:cNvPr>
          <p:cNvSpPr txBox="1"/>
          <p:nvPr/>
        </p:nvSpPr>
        <p:spPr>
          <a:xfrm>
            <a:off x="3444537" y="1980861"/>
            <a:ext cx="8176332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k-SK" b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Spider</a:t>
            </a:r>
            <a:r>
              <a:rPr lang="sk-SK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-Man: </a:t>
            </a:r>
            <a:r>
              <a:rPr lang="sk-SK" b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Into</a:t>
            </a:r>
            <a:r>
              <a:rPr lang="sk-SK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b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sk-SK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b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Spider-Verse</a:t>
            </a:r>
            <a:r>
              <a:rPr lang="sk-SK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(2018)</a:t>
            </a:r>
          </a:p>
        </p:txBody>
      </p:sp>
      <p:pic>
        <p:nvPicPr>
          <p:cNvPr id="7" name="Online Media 6" title="&quot;My Name Is Peter Parker&quot; Scene - Spider-Man: Into the Spider-Verse (2018) Movie Clip HD">
            <a:hlinkClick r:id="" action="ppaction://media"/>
            <a:extLst>
              <a:ext uri="{FF2B5EF4-FFF2-40B4-BE49-F238E27FC236}">
                <a16:creationId xmlns:a16="http://schemas.microsoft.com/office/drawing/2014/main" id="{76FE3A97-C0F7-3546-40AB-4888CBCC1F8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73596" y="2844723"/>
            <a:ext cx="6215269" cy="3511627"/>
          </a:xfrm>
          <a:prstGeom prst="rect">
            <a:avLst/>
          </a:prstGeom>
        </p:spPr>
      </p:pic>
      <p:pic>
        <p:nvPicPr>
          <p:cNvPr id="8194" name="Picture 2" descr="Spider-Man: Into the Spider-Verse (2018) - IMDb">
            <a:extLst>
              <a:ext uri="{FF2B5EF4-FFF2-40B4-BE49-F238E27FC236}">
                <a16:creationId xmlns:a16="http://schemas.microsoft.com/office/drawing/2014/main" id="{9C60E3A9-2D23-A047-C416-4070FDB84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223" y="1309607"/>
            <a:ext cx="3036410" cy="4503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2028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45502-E54F-AC4A-C9B5-36D08DCAD6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4536" y="310718"/>
            <a:ext cx="8176333" cy="1322773"/>
          </a:xfrm>
        </p:spPr>
        <p:txBody>
          <a:bodyPr>
            <a:noAutofit/>
          </a:bodyPr>
          <a:lstStyle/>
          <a:p>
            <a:r>
              <a:rPr lang="sk-SK" sz="1600" i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Nájsť interakciu s divákom.</a:t>
            </a:r>
            <a:endParaRPr lang="en-GB" sz="1600" i="1" cap="non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038F1-FB70-FA9B-B1A5-EEDD57570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A3E896D-7B7C-4237-F3C0-C37CC7F0A1C1}"/>
              </a:ext>
            </a:extLst>
          </p:cNvPr>
          <p:cNvSpPr txBox="1"/>
          <p:nvPr/>
        </p:nvSpPr>
        <p:spPr>
          <a:xfrm>
            <a:off x="7093257" y="1980861"/>
            <a:ext cx="4527611" cy="1577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k-SK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American</a:t>
            </a:r>
            <a:r>
              <a:rPr lang="sk-SK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b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Psycho</a:t>
            </a:r>
            <a:r>
              <a:rPr lang="sk-SK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(2000)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1600" i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Patrick</a:t>
            </a:r>
            <a:r>
              <a:rPr lang="sk-SK" sz="1600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sz="1600" i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Bateman</a:t>
            </a:r>
            <a:r>
              <a:rPr lang="sk-SK" sz="1600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vo filme komunikuje s divákom prostredníctvom svojich vnútorných myšlienok, aby mu umožnil pochopiť svoju osobnosť.</a:t>
            </a:r>
          </a:p>
        </p:txBody>
      </p:sp>
      <p:pic>
        <p:nvPicPr>
          <p:cNvPr id="4" name="Online Media 3" title="American Psycho -Business Card Scene">
            <a:hlinkClick r:id="" action="ppaction://media"/>
            <a:extLst>
              <a:ext uri="{FF2B5EF4-FFF2-40B4-BE49-F238E27FC236}">
                <a16:creationId xmlns:a16="http://schemas.microsoft.com/office/drawing/2014/main" id="{A8F242F7-C6E4-4477-A29E-BD8B7745C3D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96043" y="2333784"/>
            <a:ext cx="6279965" cy="3548180"/>
          </a:xfrm>
          <a:prstGeom prst="rect">
            <a:avLst/>
          </a:prstGeom>
        </p:spPr>
      </p:pic>
      <p:pic>
        <p:nvPicPr>
          <p:cNvPr id="6146" name="Picture 2" descr="American Psycho (2000) - Łukasz Langa">
            <a:extLst>
              <a:ext uri="{FF2B5EF4-FFF2-40B4-BE49-F238E27FC236}">
                <a16:creationId xmlns:a16="http://schemas.microsoft.com/office/drawing/2014/main" id="{301509E5-E9B4-6E67-40E2-DF25F0C4F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3560" y="4012707"/>
            <a:ext cx="4728439" cy="2018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389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45502-E54F-AC4A-C9B5-36D08DCAD6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4536" y="310718"/>
            <a:ext cx="8176333" cy="1322773"/>
          </a:xfrm>
        </p:spPr>
        <p:txBody>
          <a:bodyPr>
            <a:noAutofit/>
          </a:bodyPr>
          <a:lstStyle/>
          <a:p>
            <a:r>
              <a:rPr lang="sk-SK" sz="1600" i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Falošný pocit istoty vo významnom filme urobiť analýzu.</a:t>
            </a:r>
            <a:endParaRPr lang="en-GB" sz="1600" i="1" cap="non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038F1-FB70-FA9B-B1A5-EEDD57570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A3E896D-7B7C-4237-F3C0-C37CC7F0A1C1}"/>
              </a:ext>
            </a:extLst>
          </p:cNvPr>
          <p:cNvSpPr txBox="1"/>
          <p:nvPr/>
        </p:nvSpPr>
        <p:spPr>
          <a:xfrm>
            <a:off x="7084381" y="1980861"/>
            <a:ext cx="4536488" cy="3793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k-SK" b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sk-SK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b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Dark</a:t>
            </a:r>
            <a:r>
              <a:rPr lang="sk-SK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b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Knight</a:t>
            </a:r>
            <a:r>
              <a:rPr lang="sk-SK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(2008)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1600" i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Joker</a:t>
            </a:r>
            <a:r>
              <a:rPr lang="sk-SK" sz="1600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manipuluje situáciami a často sa zdá, že je o krok ďalej. Jedným z falošných pocitov istoty je, keď </a:t>
            </a:r>
            <a:r>
              <a:rPr lang="sk-SK" sz="1600" i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Joker</a:t>
            </a:r>
            <a:r>
              <a:rPr lang="sk-SK" sz="1600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pripraví plán na vyhodenie do vzduchu dvoch trajektov plných ľudí. Je presvedčený, že cestujúci sa navzájom obrátia proti sebe, aby sa zachránili, ale v prekvapivom zvrate sa obe skupiny cestujúcich rozhodnú neodpáliť druhý trajekt, čím dokážu, že </a:t>
            </a:r>
            <a:r>
              <a:rPr lang="sk-SK" sz="1600" i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Joker</a:t>
            </a:r>
            <a:r>
              <a:rPr lang="sk-SK" sz="1600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sa mýlil.</a:t>
            </a:r>
          </a:p>
        </p:txBody>
      </p:sp>
      <p:pic>
        <p:nvPicPr>
          <p:cNvPr id="4" name="Online Media 3" title="The Dark Knight - The Joker's Last Scene (HD) | Here we go..">
            <a:hlinkClick r:id="" action="ppaction://media"/>
            <a:extLst>
              <a:ext uri="{FF2B5EF4-FFF2-40B4-BE49-F238E27FC236}">
                <a16:creationId xmlns:a16="http://schemas.microsoft.com/office/drawing/2014/main" id="{3055E7DE-F092-4F2F-2BE7-AA387B78161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75535" y="2707689"/>
            <a:ext cx="6457806" cy="364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325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45502-E54F-AC4A-C9B5-36D08DCAD6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4536" y="310718"/>
            <a:ext cx="8176333" cy="1322773"/>
          </a:xfrm>
        </p:spPr>
        <p:txBody>
          <a:bodyPr>
            <a:noAutofit/>
          </a:bodyPr>
          <a:lstStyle/>
          <a:p>
            <a:r>
              <a:rPr lang="sk-SK" sz="1600" i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Nájsť vo významnom filme princíp </a:t>
            </a:r>
            <a:r>
              <a:rPr lang="sk-SK" sz="1600" i="1" cap="none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Save</a:t>
            </a:r>
            <a:r>
              <a:rPr lang="sk-SK" sz="1600" i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sk-SK" sz="1600" i="1" cap="none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lang="sk-SK" sz="1600" i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sk-SK" sz="1600" i="1" cap="none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cat</a:t>
            </a:r>
            <a:r>
              <a:rPr lang="sk-SK" sz="1600" i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 aplikovaná u negatívneho hrdinu.</a:t>
            </a:r>
            <a:endParaRPr lang="en-GB" sz="1600" i="1" cap="non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038F1-FB70-FA9B-B1A5-EEDD57570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A3E896D-7B7C-4237-F3C0-C37CC7F0A1C1}"/>
              </a:ext>
            </a:extLst>
          </p:cNvPr>
          <p:cNvSpPr txBox="1"/>
          <p:nvPr/>
        </p:nvSpPr>
        <p:spPr>
          <a:xfrm>
            <a:off x="3444537" y="1980861"/>
            <a:ext cx="8176332" cy="1208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John</a:t>
            </a:r>
            <a:r>
              <a:rPr lang="en-GB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Wick</a:t>
            </a:r>
            <a:r>
              <a:rPr lang="en-GB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(2014)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1600" i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Marcus</a:t>
            </a:r>
            <a:r>
              <a:rPr lang="sk-SK" sz="1600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bol jedným </a:t>
            </a:r>
            <a:r>
              <a:rPr lang="en-GB" sz="1600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sk-SK" sz="1600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mála vrahov, ktorý mali šancu Johna zabiť, ale rozhodol sa inak. Vo filme sú s ním dva </a:t>
            </a:r>
            <a:r>
              <a:rPr lang="sk-SK" sz="1600" i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Save</a:t>
            </a:r>
            <a:r>
              <a:rPr lang="sk-SK" sz="1600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sz="1600" i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sk-SK" sz="1600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sz="1600" i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cat</a:t>
            </a:r>
            <a:r>
              <a:rPr lang="sk-SK" sz="1600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momenty.</a:t>
            </a:r>
          </a:p>
        </p:txBody>
      </p:sp>
      <p:pic>
        <p:nvPicPr>
          <p:cNvPr id="4" name="Online Media 3" title="Marcus will save John | John Wick">
            <a:hlinkClick r:id="" action="ppaction://media"/>
            <a:extLst>
              <a:ext uri="{FF2B5EF4-FFF2-40B4-BE49-F238E27FC236}">
                <a16:creationId xmlns:a16="http://schemas.microsoft.com/office/drawing/2014/main" id="{C5B95860-CF1F-8EEA-CB76-813CF3C8390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457361" y="3479647"/>
            <a:ext cx="5010855" cy="28311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596930A-DA93-AFB3-F520-17C110B034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1517" y="4212945"/>
            <a:ext cx="4762040" cy="2097835"/>
          </a:xfrm>
          <a:prstGeom prst="rect">
            <a:avLst/>
          </a:prstGeom>
        </p:spPr>
      </p:pic>
      <p:pic>
        <p:nvPicPr>
          <p:cNvPr id="1026" name="Picture 2" descr="Marcus will save John | John Wick - YouTube">
            <a:extLst>
              <a:ext uri="{FF2B5EF4-FFF2-40B4-BE49-F238E27FC236}">
                <a16:creationId xmlns:a16="http://schemas.microsoft.com/office/drawing/2014/main" id="{135E9663-5EDB-8366-9EC5-7D9CD04D4B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04" b="5249"/>
          <a:stretch/>
        </p:blipFill>
        <p:spPr bwMode="auto">
          <a:xfrm>
            <a:off x="310531" y="2102177"/>
            <a:ext cx="3007104" cy="199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526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AEE93-8585-46D4-A7EC-F184E317CB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67199" y="1615736"/>
            <a:ext cx="6030897" cy="1524735"/>
          </a:xfrm>
        </p:spPr>
        <p:txBody>
          <a:bodyPr/>
          <a:lstStyle/>
          <a:p>
            <a:r>
              <a:rPr lang="sk-SK" sz="4000" dirty="0">
                <a:latin typeface="Calibri" panose="020F0502020204030204" pitchFamily="34" charset="0"/>
                <a:cs typeface="Calibri" panose="020F0502020204030204" pitchFamily="34" charset="0"/>
              </a:rPr>
              <a:t>Ďakujem za pozornosť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AFFC60-19C3-4901-93F7-7AAF4C09F8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2283808"/>
          </a:xfrm>
        </p:spPr>
        <p:txBody>
          <a:bodyPr>
            <a:normAutofit/>
          </a:bodyPr>
          <a:lstStyle/>
          <a:p>
            <a:r>
              <a:rPr lang="sk-SK" sz="1000" dirty="0">
                <a:solidFill>
                  <a:schemeClr val="bg1">
                    <a:lumMod val="50000"/>
                  </a:schemeClr>
                </a:solidFill>
              </a:rPr>
              <a:t>VŠMU | Filmová a televízna fakulta</a:t>
            </a:r>
          </a:p>
          <a:p>
            <a:r>
              <a:rPr lang="sk-SK" sz="1000" dirty="0">
                <a:solidFill>
                  <a:schemeClr val="bg1">
                    <a:lumMod val="50000"/>
                  </a:schemeClr>
                </a:solidFill>
              </a:rPr>
              <a:t>Vizuálne efekty</a:t>
            </a:r>
          </a:p>
          <a:p>
            <a:endParaRPr lang="sk-SK" dirty="0"/>
          </a:p>
          <a:p>
            <a:r>
              <a:rPr lang="sk-SK" dirty="0"/>
              <a:t>Juraj Zbín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DA7980-C870-4C9A-84FA-4120D8AF5D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/>
          <a:lstStyle/>
          <a:p>
            <a:r>
              <a:rPr lang="en-US" dirty="0"/>
              <a:t>20</a:t>
            </a:r>
            <a:r>
              <a:rPr lang="sk-SK" dirty="0"/>
              <a:t>2</a:t>
            </a:r>
            <a:r>
              <a:rPr lang="en-GB" dirty="0"/>
              <a:t>3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FADE42-1A3F-40C8-A071-E57644F3D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/>
          <a:lstStyle/>
          <a:p>
            <a:r>
              <a:rPr lang="sk-SK" dirty="0"/>
              <a:t>Letný Semester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DCFF82-B70F-4971-9182-7C3AEA3CF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/>
          <a:p>
            <a:r>
              <a:rPr lang="sk-SK" dirty="0"/>
              <a:t>Druhý Ročník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493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45502-E54F-AC4A-C9B5-36D08DCAD6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4536" y="310718"/>
            <a:ext cx="8176333" cy="1322773"/>
          </a:xfrm>
        </p:spPr>
        <p:txBody>
          <a:bodyPr>
            <a:noAutofit/>
          </a:bodyPr>
          <a:lstStyle/>
          <a:p>
            <a:r>
              <a:rPr lang="sk-SK" sz="1600" i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Nájsť film vo svojej filmotéke, ktorý by náhodou spĺňal podmienky vrcholu dramatickej situácie v strede filmu a spĺňal grafické vyjadrenie </a:t>
            </a:r>
            <a:r>
              <a:rPr lang="sk-SK" sz="1600" i="1" cap="none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Frajtagovej</a:t>
            </a:r>
            <a:r>
              <a:rPr lang="sk-SK" sz="1600" i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 pyramídy.</a:t>
            </a:r>
            <a:endParaRPr lang="en-GB" sz="1600" i="1" cap="non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038F1-FB70-FA9B-B1A5-EEDD57570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A3E896D-7B7C-4237-F3C0-C37CC7F0A1C1}"/>
              </a:ext>
            </a:extLst>
          </p:cNvPr>
          <p:cNvSpPr txBox="1"/>
          <p:nvPr/>
        </p:nvSpPr>
        <p:spPr>
          <a:xfrm>
            <a:off x="3444537" y="1980861"/>
            <a:ext cx="3338003" cy="3382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k-SK" b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Romeo</a:t>
            </a:r>
            <a:r>
              <a:rPr lang="sk-SK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sk-SK" b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Juliet</a:t>
            </a:r>
            <a:r>
              <a:rPr lang="sk-SK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(1996)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1400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Zoznámenie sa s rodinami </a:t>
            </a:r>
            <a:r>
              <a:rPr lang="sk-SK" sz="1400" i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Rómea</a:t>
            </a:r>
            <a:r>
              <a:rPr lang="sk-SK" sz="1400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Júlie a ich nepriateľstve.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1400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Zakázané zamilovanie R. a J.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1400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Vraždy.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1400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Júlia predstiera vlastnú smrť.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1400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Netušiaci </a:t>
            </a:r>
            <a:r>
              <a:rPr lang="sk-SK" sz="1400" i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Romeo</a:t>
            </a:r>
            <a:r>
              <a:rPr lang="sk-SK" sz="1400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nájde Júliino telo. Vypije jed. Keď sa Júlia prebudí zistí, že </a:t>
            </a:r>
            <a:r>
              <a:rPr lang="sk-SK" sz="1400" i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Romeo</a:t>
            </a:r>
            <a:r>
              <a:rPr lang="sk-SK" sz="1400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je mŕtvy, a zabije sa.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673CD67A-9F39-E3CD-D124-E0B5C0CE2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253" y="5132768"/>
            <a:ext cx="3148316" cy="140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80516BA-A5DE-B5A4-4161-F0F823FE6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253" y="2019495"/>
            <a:ext cx="4444616" cy="28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499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45502-E54F-AC4A-C9B5-36D08DCAD6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4536" y="310718"/>
            <a:ext cx="8176333" cy="1322773"/>
          </a:xfrm>
        </p:spPr>
        <p:txBody>
          <a:bodyPr>
            <a:noAutofit/>
          </a:bodyPr>
          <a:lstStyle/>
          <a:p>
            <a:r>
              <a:rPr lang="sk-SK" sz="1600" i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Nájsť jeden film, ktorý spĺňa formu fabuly a jeden film, ktorý spĺňa podmienky sujetového rozprávania.</a:t>
            </a:r>
            <a:endParaRPr lang="en-GB" sz="1600" i="1" cap="non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038F1-FB70-FA9B-B1A5-EEDD57570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A3E896D-7B7C-4237-F3C0-C37CC7F0A1C1}"/>
              </a:ext>
            </a:extLst>
          </p:cNvPr>
          <p:cNvSpPr txBox="1"/>
          <p:nvPr/>
        </p:nvSpPr>
        <p:spPr>
          <a:xfrm>
            <a:off x="3444537" y="1980861"/>
            <a:ext cx="8176332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k-SK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FABULA: </a:t>
            </a:r>
            <a:r>
              <a:rPr lang="en-GB" b="0" i="0" dirty="0">
                <a:solidFill>
                  <a:srgbClr val="D1D5DB"/>
                </a:solidFill>
                <a:effectLst/>
                <a:latin typeface="Söhne"/>
              </a:rPr>
              <a:t>Titanic (1997</a:t>
            </a:r>
            <a:r>
              <a:rPr lang="sk-SK" dirty="0">
                <a:solidFill>
                  <a:srgbClr val="D1D5DB"/>
                </a:solidFill>
                <a:latin typeface="Söhne"/>
              </a:rPr>
              <a:t>)</a:t>
            </a:r>
            <a:r>
              <a:rPr lang="sk-SK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sk-SK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SUJET: </a:t>
            </a:r>
            <a:r>
              <a:rPr lang="sk-SK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Fight</a:t>
            </a:r>
            <a:r>
              <a:rPr lang="sk-SK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Club</a:t>
            </a:r>
            <a:r>
              <a:rPr lang="sk-SK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(1999)</a:t>
            </a:r>
          </a:p>
        </p:txBody>
      </p:sp>
      <p:pic>
        <p:nvPicPr>
          <p:cNvPr id="2050" name="Picture 2" descr="My Heart Will Not Go On: 25 Years Later, China Still Loves 'Titanic' —">
            <a:extLst>
              <a:ext uri="{FF2B5EF4-FFF2-40B4-BE49-F238E27FC236}">
                <a16:creationId xmlns:a16="http://schemas.microsoft.com/office/drawing/2014/main" id="{A22FDD46-9C57-1AEA-71A8-251217D1D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901" y="1823252"/>
            <a:ext cx="5227344" cy="287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411B533-B8B2-5294-587C-3A748BEF82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784"/>
          <a:stretch/>
        </p:blipFill>
        <p:spPr>
          <a:xfrm>
            <a:off x="445019" y="3362500"/>
            <a:ext cx="5650981" cy="267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313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45502-E54F-AC4A-C9B5-36D08DCAD6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4536" y="310718"/>
            <a:ext cx="8176333" cy="1322773"/>
          </a:xfrm>
        </p:spPr>
        <p:txBody>
          <a:bodyPr>
            <a:noAutofit/>
          </a:bodyPr>
          <a:lstStyle/>
          <a:p>
            <a:r>
              <a:rPr lang="sk-SK" sz="1600" i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Vyhľadať film v súčasnej kinematografii, ktorý je pretlmočením globálnych príbehov o Budhovi alebo </a:t>
            </a:r>
            <a:r>
              <a:rPr lang="sk-SK" sz="1600" i="1" cap="none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Konfuciovi</a:t>
            </a:r>
            <a:r>
              <a:rPr lang="sk-SK" sz="1600" i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. Prípadne o Sokratovi alebo o demokracii, ktoré zazneli na prednáške.</a:t>
            </a:r>
            <a:endParaRPr lang="en-GB" sz="1600" i="1" cap="non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038F1-FB70-FA9B-B1A5-EEDD57570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A3E896D-7B7C-4237-F3C0-C37CC7F0A1C1}"/>
              </a:ext>
            </a:extLst>
          </p:cNvPr>
          <p:cNvSpPr txBox="1"/>
          <p:nvPr/>
        </p:nvSpPr>
        <p:spPr>
          <a:xfrm>
            <a:off x="3444537" y="1980861"/>
            <a:ext cx="8176332" cy="1254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k-SK" b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Zen</a:t>
            </a:r>
            <a:r>
              <a:rPr lang="sk-SK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(2009)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1600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Film zobrazuje život </a:t>
            </a:r>
            <a:r>
              <a:rPr lang="sk-SK" sz="1600" i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Zenjiho</a:t>
            </a:r>
            <a:r>
              <a:rPr lang="sk-SK" sz="1600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japonského budhistického mnícha z 13. storočia, ktorý zohral významnú úlohu pri zavádzaní </a:t>
            </a:r>
            <a:r>
              <a:rPr lang="sk-SK" sz="1600" i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zenového</a:t>
            </a:r>
            <a:r>
              <a:rPr lang="sk-SK" sz="1600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budhizmu v Japonsku.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8E1FF67-2922-241C-71EE-AC14894BF4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994" y="3526277"/>
            <a:ext cx="5231259" cy="2922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2E81F7F-B6BD-F112-3B41-22B5EC07B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31" y="2691862"/>
            <a:ext cx="2738637" cy="386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472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45502-E54F-AC4A-C9B5-36D08DCAD6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4536" y="310718"/>
            <a:ext cx="8176333" cy="1322773"/>
          </a:xfrm>
        </p:spPr>
        <p:txBody>
          <a:bodyPr>
            <a:noAutofit/>
          </a:bodyPr>
          <a:lstStyle/>
          <a:p>
            <a:r>
              <a:rPr lang="pl-PL" sz="1600" i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Napísať taglajn aj loglajn na príbeh, na ktorom momentálne pracujete.</a:t>
            </a:r>
            <a:endParaRPr lang="en-GB" sz="1600" i="1" cap="non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038F1-FB70-FA9B-B1A5-EEDD57570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A3E896D-7B7C-4237-F3C0-C37CC7F0A1C1}"/>
              </a:ext>
            </a:extLst>
          </p:cNvPr>
          <p:cNvSpPr txBox="1"/>
          <p:nvPr/>
        </p:nvSpPr>
        <p:spPr>
          <a:xfrm>
            <a:off x="3444537" y="1980861"/>
            <a:ext cx="8176332" cy="1669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k-SK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TAGLAJN</a:t>
            </a:r>
            <a:r>
              <a:rPr lang="sk-SK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sk-SK" sz="1600" i="1" dirty="0">
                <a:solidFill>
                  <a:schemeClr val="bg1">
                    <a:lumMod val="9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Zručnosti a šťastie nestačia, Mesiac je ďaleko.</a:t>
            </a:r>
          </a:p>
          <a:p>
            <a:pPr>
              <a:lnSpc>
                <a:spcPct val="150000"/>
              </a:lnSpc>
            </a:pPr>
            <a:endParaRPr lang="sk-SK" i="1" dirty="0">
              <a:solidFill>
                <a:schemeClr val="bg1">
                  <a:lumMod val="9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sk-SK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LOGLINE</a:t>
            </a:r>
            <a:r>
              <a:rPr lang="sk-SK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sk-SK" sz="1600" i="1" dirty="0">
                <a:solidFill>
                  <a:schemeClr val="bg1">
                    <a:lumMod val="9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Dvaja kamaráti z dediny pozerajú v televízore pristátie na Mesiaci. Jeden zatúži tiež navštíviť Mesiac pastevným svojej rakety na dvore, avšak dopadne to katastrofálne.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6DCF89-CAD8-AD74-B741-CF7F3D7F3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411" y="3884302"/>
            <a:ext cx="5495400" cy="22338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785073-C55B-6905-DBDC-8A49C8039E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006" y="3888199"/>
            <a:ext cx="5503863" cy="222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342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45502-E54F-AC4A-C9B5-36D08DCAD6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4536" y="310718"/>
            <a:ext cx="8176333" cy="1322773"/>
          </a:xfrm>
        </p:spPr>
        <p:txBody>
          <a:bodyPr>
            <a:noAutofit/>
          </a:bodyPr>
          <a:lstStyle/>
          <a:p>
            <a:r>
              <a:rPr lang="sk-SK" sz="1600" i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Nájsť film s najmenej dvomi príbehmi počas titulkovej scény. Popísať.</a:t>
            </a:r>
            <a:endParaRPr lang="en-GB" sz="1600" i="1" cap="non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038F1-FB70-FA9B-B1A5-EEDD57570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A3E896D-7B7C-4237-F3C0-C37CC7F0A1C1}"/>
              </a:ext>
            </a:extLst>
          </p:cNvPr>
          <p:cNvSpPr txBox="1"/>
          <p:nvPr/>
        </p:nvSpPr>
        <p:spPr>
          <a:xfrm>
            <a:off x="3444537" y="1980861"/>
            <a:ext cx="8176332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k-SK" b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sk-SK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b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Pink</a:t>
            </a:r>
            <a:r>
              <a:rPr lang="sk-SK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b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Panther</a:t>
            </a:r>
            <a:r>
              <a:rPr lang="sk-SK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(2006)</a:t>
            </a:r>
          </a:p>
        </p:txBody>
      </p:sp>
      <p:pic>
        <p:nvPicPr>
          <p:cNvPr id="4" name="Online Media 3" title="The Pink Panther | 2006: Pt. 1">
            <a:hlinkClick r:id="" action="ppaction://media"/>
            <a:extLst>
              <a:ext uri="{FF2B5EF4-FFF2-40B4-BE49-F238E27FC236}">
                <a16:creationId xmlns:a16="http://schemas.microsoft.com/office/drawing/2014/main" id="{727E4FAD-69B4-D534-CD47-2C0A862B008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426643" y="3099166"/>
            <a:ext cx="5584054" cy="3154990"/>
          </a:xfrm>
          <a:prstGeom prst="rect">
            <a:avLst/>
          </a:prstGeom>
        </p:spPr>
      </p:pic>
      <p:pic>
        <p:nvPicPr>
          <p:cNvPr id="4098" name="Picture 2" descr="The Pink Panther (2006) - IMDb">
            <a:extLst>
              <a:ext uri="{FF2B5EF4-FFF2-40B4-BE49-F238E27FC236}">
                <a16:creationId xmlns:a16="http://schemas.microsoft.com/office/drawing/2014/main" id="{E49AED84-D44D-2975-24C3-EE3B7D95E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3834" y="3099166"/>
            <a:ext cx="2123045" cy="3154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5714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45502-E54F-AC4A-C9B5-36D08DCAD6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4536" y="310718"/>
            <a:ext cx="8176333" cy="1322773"/>
          </a:xfrm>
        </p:spPr>
        <p:txBody>
          <a:bodyPr>
            <a:noAutofit/>
          </a:bodyPr>
          <a:lstStyle/>
          <a:p>
            <a:r>
              <a:rPr lang="sk-SK" sz="1600" i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Ouvertúra, predohra vo významnom filme, ktorá nesie filozofiu celého filmu.</a:t>
            </a:r>
            <a:endParaRPr lang="en-GB" sz="1600" i="1" cap="non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038F1-FB70-FA9B-B1A5-EEDD57570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A3E896D-7B7C-4237-F3C0-C37CC7F0A1C1}"/>
              </a:ext>
            </a:extLst>
          </p:cNvPr>
          <p:cNvSpPr txBox="1"/>
          <p:nvPr/>
        </p:nvSpPr>
        <p:spPr>
          <a:xfrm>
            <a:off x="3444537" y="1980861"/>
            <a:ext cx="8176332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k-SK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Grand</a:t>
            </a:r>
            <a:r>
              <a:rPr lang="sk-SK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b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Prix</a:t>
            </a:r>
            <a:r>
              <a:rPr lang="sk-SK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(1966)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27830D-520E-898C-3292-5CBACA090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3904" y="2805014"/>
            <a:ext cx="4249895" cy="32145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9A590D-08CA-D1E3-0C66-D4D378DE6A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129"/>
          <a:stretch/>
        </p:blipFill>
        <p:spPr>
          <a:xfrm>
            <a:off x="857938" y="2809500"/>
            <a:ext cx="6121634" cy="321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240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45502-E54F-AC4A-C9B5-36D08DCAD6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4536" y="310718"/>
            <a:ext cx="8176333" cy="1322773"/>
          </a:xfrm>
        </p:spPr>
        <p:txBody>
          <a:bodyPr>
            <a:noAutofit/>
          </a:bodyPr>
          <a:lstStyle/>
          <a:p>
            <a:r>
              <a:rPr lang="sk-SK" sz="1600" i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Označiť názov filmu, ktorý nesie v sebe nejaký kontrast alebo konflikt vzhľadom na príbeh. Pomenovať rozporuplnosť.</a:t>
            </a:r>
            <a:endParaRPr lang="en-GB" sz="1600" i="1" cap="non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038F1-FB70-FA9B-B1A5-EEDD57570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A3E896D-7B7C-4237-F3C0-C37CC7F0A1C1}"/>
              </a:ext>
            </a:extLst>
          </p:cNvPr>
          <p:cNvSpPr txBox="1"/>
          <p:nvPr/>
        </p:nvSpPr>
        <p:spPr>
          <a:xfrm>
            <a:off x="3444537" y="1980861"/>
            <a:ext cx="8176332" cy="1577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k-SK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Country </a:t>
            </a:r>
            <a:r>
              <a:rPr lang="sk-SK" b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sk-SK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Old </a:t>
            </a:r>
            <a:r>
              <a:rPr lang="sk-SK" b="1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</a:t>
            </a:r>
            <a:r>
              <a:rPr lang="sk-SK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(2007)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sz="1600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Názov naznačuje jeden typ príbehu, ale film prináša iné rozprávanie zamerané na neustále prenasledovanie (hry na mačku a myš) vraha a šerifa. Nejde teda o skúmanie problémov, ktorým čelia staršie postavy v modernom svete.</a:t>
            </a:r>
          </a:p>
        </p:txBody>
      </p:sp>
      <p:pic>
        <p:nvPicPr>
          <p:cNvPr id="5122" name="Picture 2" descr="What's on TV Saturday: 'No Country for Old Men' and 'Summer Palace' - The  New York Times">
            <a:extLst>
              <a:ext uri="{FF2B5EF4-FFF2-40B4-BE49-F238E27FC236}">
                <a16:creationId xmlns:a16="http://schemas.microsoft.com/office/drawing/2014/main" id="{CA442C83-7E60-0992-0FDF-EECB1ACD3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633" y="4143174"/>
            <a:ext cx="3328084" cy="221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No Country for Old Men (2007) - IMDb">
            <a:extLst>
              <a:ext uri="{FF2B5EF4-FFF2-40B4-BE49-F238E27FC236}">
                <a16:creationId xmlns:a16="http://schemas.microsoft.com/office/drawing/2014/main" id="{4C24537E-77ED-3E97-C4B3-D8F6DDAFE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31" y="2592280"/>
            <a:ext cx="2498276" cy="3764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901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45502-E54F-AC4A-C9B5-36D08DCAD6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4536" y="310718"/>
            <a:ext cx="8176333" cy="1322773"/>
          </a:xfrm>
        </p:spPr>
        <p:txBody>
          <a:bodyPr>
            <a:noAutofit/>
          </a:bodyPr>
          <a:lstStyle/>
          <a:p>
            <a:r>
              <a:rPr lang="sk-SK" sz="1600" i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Charakterizácia túžbou. Nájdete film, kde </a:t>
            </a:r>
            <a:r>
              <a:rPr lang="sk-SK" sz="1600" i="1" cap="none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odcharakterizujete</a:t>
            </a:r>
            <a:r>
              <a:rPr lang="sk-SK" sz="1600" i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 všetky postavy ich túžbami. Ktorá postava čo chce.</a:t>
            </a:r>
            <a:endParaRPr lang="en-GB" sz="1600" i="1" cap="non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038F1-FB70-FA9B-B1A5-EEDD57570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A3E896D-7B7C-4237-F3C0-C37CC7F0A1C1}"/>
              </a:ext>
            </a:extLst>
          </p:cNvPr>
          <p:cNvSpPr txBox="1"/>
          <p:nvPr/>
        </p:nvSpPr>
        <p:spPr>
          <a:xfrm>
            <a:off x="5521911" y="1980861"/>
            <a:ext cx="6098958" cy="4619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Puss in Boots: The Last Wish</a:t>
            </a:r>
            <a:r>
              <a:rPr lang="sk-SK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(2022)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PERRITO –  chcel by sa stať terapeutickým psom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KOCÚR V ČIZMÁCH – želá si naspäť svojich 9 životov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KITTY SOFTPAWS – niekto, komu môže veriť a nezradí ju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ZLATOVLÁSKA – želá si novú adoptívnu rodinu (skutočnú, nie medvede)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VLK / SMRŤ – chce zobrať posledný život bezohľadnému kocúrovi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JACK HORNER – </a:t>
            </a:r>
            <a:r>
              <a:rPr lang="sk-SK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chamtivý, sebecký a posadnutý snahou získať všetku magickú moc pre svoju spoločnosť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sk-SK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170" name="Picture 2" descr="How 'Puss in Boots: The Last Wish' Filmmakers Put the Cavalier Cat Back in  Action | Animation Magazine">
            <a:extLst>
              <a:ext uri="{FF2B5EF4-FFF2-40B4-BE49-F238E27FC236}">
                <a16:creationId xmlns:a16="http://schemas.microsoft.com/office/drawing/2014/main" id="{97DF1782-020D-8867-1DF0-14AD2CA424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4" r="11817"/>
          <a:stretch/>
        </p:blipFill>
        <p:spPr bwMode="auto">
          <a:xfrm>
            <a:off x="2264361" y="1853002"/>
            <a:ext cx="3257550" cy="2366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Puss in Boots: The Last Wish' Director on Hiding Death in the Film's  Opening Sequence">
            <a:extLst>
              <a:ext uri="{FF2B5EF4-FFF2-40B4-BE49-F238E27FC236}">
                <a16:creationId xmlns:a16="http://schemas.microsoft.com/office/drawing/2014/main" id="{447A23DA-701E-4677-9F66-E03562A2CD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1" r="36014"/>
          <a:stretch/>
        </p:blipFill>
        <p:spPr bwMode="auto">
          <a:xfrm>
            <a:off x="3028025" y="4225772"/>
            <a:ext cx="2493886" cy="2368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F8E712A6-8904-0942-C9C9-85B0CA3C0A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043" b="2479"/>
          <a:stretch/>
        </p:blipFill>
        <p:spPr bwMode="auto">
          <a:xfrm>
            <a:off x="419100" y="4226337"/>
            <a:ext cx="2608925" cy="2374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>
            <a:extLst>
              <a:ext uri="{FF2B5EF4-FFF2-40B4-BE49-F238E27FC236}">
                <a16:creationId xmlns:a16="http://schemas.microsoft.com/office/drawing/2014/main" id="{DC458B35-2ACE-A513-788A-289B49799E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525" b="8146"/>
          <a:stretch/>
        </p:blipFill>
        <p:spPr bwMode="auto">
          <a:xfrm>
            <a:off x="436578" y="1853003"/>
            <a:ext cx="1827784" cy="2366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1946108"/>
      </p:ext>
    </p:extLst>
  </p:cSld>
  <p:clrMapOvr>
    <a:masterClrMapping/>
  </p:clrMapOvr>
</p:sld>
</file>

<file path=ppt/theme/theme1.xml><?xml version="1.0" encoding="utf-8"?>
<a:theme xmlns:a="http://schemas.openxmlformats.org/drawingml/2006/main" name="Monoline">
  <a:themeElements>
    <a:clrScheme name="Custom 14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9E6D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nimalist dark sales pitch_tm22318419_Win32_LW__SL_v3" id="{25F84EBA-C1D2-4AFA-BE29-F69FFF8F2DC6}" vid="{6C5BA4FE-EBF3-4DA8-82DB-24F1AF7B6C4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1E84A1C-2814-43A7-9448-348326113A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5BA3906-9696-4247-AC0D-DD5C26B2A70A}">
  <ds:schemaRefs>
    <ds:schemaRef ds:uri="http://schemas.microsoft.com/office/infopath/2007/PartnerControls"/>
    <ds:schemaRef ds:uri="http://schemas.openxmlformats.org/package/2006/metadata/core-properties"/>
    <ds:schemaRef ds:uri="71af3243-3dd4-4a8d-8c0d-dd76da1f02a5"/>
    <ds:schemaRef ds:uri="http://schemas.microsoft.com/office/2006/documentManagement/types"/>
    <ds:schemaRef ds:uri="http://purl.org/dc/dcmitype/"/>
    <ds:schemaRef ds:uri="http://purl.org/dc/terms/"/>
    <ds:schemaRef ds:uri="230e9df3-be65-4c73-a93b-d1236ebd677e"/>
    <ds:schemaRef ds:uri="http://www.w3.org/XML/1998/namespace"/>
    <ds:schemaRef ds:uri="16c05727-aa75-4e4a-9b5f-8a80a1165891"/>
    <ds:schemaRef ds:uri="http://schemas.microsoft.com/sharepoint/v3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2D446390-8521-40A2-A462-EA068123BED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TM04033929[[fn=Slate]]</Template>
  <TotalTime>1876</TotalTime>
  <Words>682</Words>
  <Application>Microsoft Office PowerPoint</Application>
  <PresentationFormat>Widescreen</PresentationFormat>
  <Paragraphs>71</Paragraphs>
  <Slides>15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Söhne</vt:lpstr>
      <vt:lpstr>Tenorite</vt:lpstr>
      <vt:lpstr>Monoline</vt:lpstr>
      <vt:lpstr>Dramaturgia strihovej skladby</vt:lpstr>
      <vt:lpstr>Nájsť film vo svojej filmotéke, ktorý by náhodou spĺňal podmienky vrcholu dramatickej situácie v strede filmu a spĺňal grafické vyjadrenie Frajtagovej pyramídy.</vt:lpstr>
      <vt:lpstr>Nájsť jeden film, ktorý spĺňa formu fabuly a jeden film, ktorý spĺňa podmienky sujetového rozprávania.</vt:lpstr>
      <vt:lpstr>Vyhľadať film v súčasnej kinematografii, ktorý je pretlmočením globálnych príbehov o Budhovi alebo Konfuciovi. Prípadne o Sokratovi alebo o demokracii, ktoré zazneli na prednáške.</vt:lpstr>
      <vt:lpstr>Napísať taglajn aj loglajn na príbeh, na ktorom momentálne pracujete.</vt:lpstr>
      <vt:lpstr>Nájsť film s najmenej dvomi príbehmi počas titulkovej scény. Popísať.</vt:lpstr>
      <vt:lpstr>Ouvertúra, predohra vo významnom filme, ktorá nesie filozofiu celého filmu.</vt:lpstr>
      <vt:lpstr>Označiť názov filmu, ktorý nesie v sebe nejaký kontrast alebo konflikt vzhľadom na príbeh. Pomenovať rozporuplnosť.</vt:lpstr>
      <vt:lpstr>Charakterizácia túžbou. Nájdete film, kde odcharakterizujete všetky postavy ich túžbami. Ktorá postava čo chce.</vt:lpstr>
      <vt:lpstr>Napísať premisu pre svoj film.</vt:lpstr>
      <vt:lpstr>Nájsť rekapitulácu vo významnom filme.</vt:lpstr>
      <vt:lpstr>Nájsť interakciu s divákom.</vt:lpstr>
      <vt:lpstr>Falošný pocit istoty vo významnom filme urobiť analýzu.</vt:lpstr>
      <vt:lpstr>Nájsť vo významnom filme princíp Save the cat aplikovaná u negatívneho hrdinu.</vt:lpstr>
      <vt:lpstr>Ďakujem za pozornosť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Dramaturgia strihovej skladby</dc:title>
  <dc:creator>Juraj Zbín</dc:creator>
  <cp:lastModifiedBy>Juraj Zbín</cp:lastModifiedBy>
  <cp:revision>252</cp:revision>
  <dcterms:created xsi:type="dcterms:W3CDTF">2022-10-03T14:19:28Z</dcterms:created>
  <dcterms:modified xsi:type="dcterms:W3CDTF">2023-06-28T12:22:24Z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